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76" r:id="rId6"/>
    <p:sldId id="316" r:id="rId7"/>
    <p:sldId id="270" r:id="rId8"/>
    <p:sldId id="275" r:id="rId9"/>
    <p:sldId id="277" r:id="rId10"/>
    <p:sldId id="279" r:id="rId11"/>
    <p:sldId id="281" r:id="rId12"/>
    <p:sldId id="282" r:id="rId13"/>
    <p:sldId id="263" r:id="rId14"/>
    <p:sldId id="264" r:id="rId15"/>
    <p:sldId id="265" r:id="rId16"/>
    <p:sldId id="304" r:id="rId17"/>
    <p:sldId id="302" r:id="rId18"/>
    <p:sldId id="305" r:id="rId19"/>
    <p:sldId id="306" r:id="rId20"/>
    <p:sldId id="269" r:id="rId21"/>
    <p:sldId id="303" r:id="rId22"/>
    <p:sldId id="271" r:id="rId23"/>
    <p:sldId id="283" r:id="rId24"/>
    <p:sldId id="300" r:id="rId25"/>
    <p:sldId id="273" r:id="rId26"/>
    <p:sldId id="301" r:id="rId27"/>
    <p:sldId id="295" r:id="rId28"/>
    <p:sldId id="314" r:id="rId29"/>
    <p:sldId id="299" r:id="rId30"/>
    <p:sldId id="268" r:id="rId31"/>
    <p:sldId id="280" r:id="rId32"/>
    <p:sldId id="285" r:id="rId33"/>
    <p:sldId id="286" r:id="rId34"/>
    <p:sldId id="287" r:id="rId35"/>
    <p:sldId id="310" r:id="rId36"/>
    <p:sldId id="288" r:id="rId37"/>
    <p:sldId id="289" r:id="rId38"/>
    <p:sldId id="309" r:id="rId39"/>
    <p:sldId id="290" r:id="rId40"/>
    <p:sldId id="291" r:id="rId41"/>
    <p:sldId id="315" r:id="rId42"/>
    <p:sldId id="308" r:id="rId43"/>
    <p:sldId id="293" r:id="rId44"/>
    <p:sldId id="294" r:id="rId45"/>
    <p:sldId id="278" r:id="rId46"/>
    <p:sldId id="307" r:id="rId47"/>
    <p:sldId id="296" r:id="rId48"/>
    <p:sldId id="312" r:id="rId49"/>
    <p:sldId id="284" r:id="rId50"/>
    <p:sldId id="311" r:id="rId51"/>
    <p:sldId id="31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3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526216460279342"/>
          <c:y val="2.5655510223270887E-2"/>
          <c:w val="0.50409083226270202"/>
          <c:h val="0.925365788441393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Окружающий мир</c:v>
                </c:pt>
                <c:pt idx="1">
                  <c:v>Математика</c:v>
                </c:pt>
                <c:pt idx="2">
                  <c:v>Русский язык</c:v>
                </c:pt>
                <c:pt idx="3">
                  <c:v>Литертурное чтение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0.73</c:v>
                </c:pt>
                <c:pt idx="1">
                  <c:v>0.65</c:v>
                </c:pt>
                <c:pt idx="2">
                  <c:v>0.67</c:v>
                </c:pt>
                <c:pt idx="3">
                  <c:v>0.82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Окружающий мир</c:v>
                </c:pt>
                <c:pt idx="1">
                  <c:v>Математика</c:v>
                </c:pt>
                <c:pt idx="2">
                  <c:v>Русский язык</c:v>
                </c:pt>
                <c:pt idx="3">
                  <c:v>Литертурное чтение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0.8</c:v>
                </c:pt>
                <c:pt idx="1">
                  <c:v>0.64</c:v>
                </c:pt>
                <c:pt idx="2">
                  <c:v>0.6</c:v>
                </c:pt>
                <c:pt idx="3">
                  <c:v>0.84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г.2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Окружающий мир</c:v>
                </c:pt>
                <c:pt idx="1">
                  <c:v>Математика</c:v>
                </c:pt>
                <c:pt idx="2">
                  <c:v>Русский язык</c:v>
                </c:pt>
                <c:pt idx="3">
                  <c:v>Литертурное чтение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0.83</c:v>
                </c:pt>
                <c:pt idx="1">
                  <c:v>0.67</c:v>
                </c:pt>
                <c:pt idx="2">
                  <c:v>0.62</c:v>
                </c:pt>
                <c:pt idx="3">
                  <c:v>0.83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84512"/>
        <c:axId val="133257984"/>
      </c:barChart>
      <c:catAx>
        <c:axId val="1427845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33257984"/>
        <c:crosses val="autoZero"/>
        <c:auto val="1"/>
        <c:lblAlgn val="ctr"/>
        <c:lblOffset val="100"/>
        <c:noMultiLvlLbl val="0"/>
      </c:catAx>
      <c:valAx>
        <c:axId val="13325798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42784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526216460279342"/>
          <c:y val="2.5655510223270887E-2"/>
          <c:w val="0.50409083226270202"/>
          <c:h val="0.925365788441393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Окружающий мир</c:v>
                </c:pt>
                <c:pt idx="1">
                  <c:v>Математика</c:v>
                </c:pt>
                <c:pt idx="2">
                  <c:v>Русский язык</c:v>
                </c:pt>
                <c:pt idx="3">
                  <c:v>Литертурное чтение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0.65</c:v>
                </c:pt>
                <c:pt idx="2">
                  <c:v>0.65</c:v>
                </c:pt>
                <c:pt idx="3">
                  <c:v>0.87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Окружающий мир</c:v>
                </c:pt>
                <c:pt idx="1">
                  <c:v>Математика</c:v>
                </c:pt>
                <c:pt idx="2">
                  <c:v>Русский язык</c:v>
                </c:pt>
                <c:pt idx="3">
                  <c:v>Литертурное чтение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0.91</c:v>
                </c:pt>
                <c:pt idx="1">
                  <c:v>0.74</c:v>
                </c:pt>
                <c:pt idx="2">
                  <c:v>0.71</c:v>
                </c:pt>
                <c:pt idx="3">
                  <c:v>0.82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Окружающий мир</c:v>
                </c:pt>
                <c:pt idx="1">
                  <c:v>Математика</c:v>
                </c:pt>
                <c:pt idx="2">
                  <c:v>Русский язык</c:v>
                </c:pt>
                <c:pt idx="3">
                  <c:v>Литертурное чтение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0.91</c:v>
                </c:pt>
                <c:pt idx="1">
                  <c:v>0.83</c:v>
                </c:pt>
                <c:pt idx="2">
                  <c:v>0.71</c:v>
                </c:pt>
                <c:pt idx="3">
                  <c:v>0.91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85024"/>
        <c:axId val="133261568"/>
      </c:barChart>
      <c:catAx>
        <c:axId val="1427850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33261568"/>
        <c:crosses val="autoZero"/>
        <c:auto val="1"/>
        <c:lblAlgn val="ctr"/>
        <c:lblOffset val="100"/>
        <c:noMultiLvlLbl val="0"/>
      </c:catAx>
      <c:valAx>
        <c:axId val="13326156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42785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0.61</c:v>
                </c:pt>
                <c:pt idx="1">
                  <c:v>0.65</c:v>
                </c:pt>
                <c:pt idx="2">
                  <c:v>0.65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СОУ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0.57999999999999996</c:v>
                </c:pt>
                <c:pt idx="2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286272"/>
        <c:axId val="133251072"/>
      </c:barChart>
      <c:catAx>
        <c:axId val="167286272"/>
        <c:scaling>
          <c:orientation val="minMax"/>
        </c:scaling>
        <c:delete val="0"/>
        <c:axPos val="b"/>
        <c:majorTickMark val="out"/>
        <c:minorTickMark val="none"/>
        <c:tickLblPos val="nextTo"/>
        <c:crossAx val="133251072"/>
        <c:crosses val="autoZero"/>
        <c:auto val="1"/>
        <c:lblAlgn val="ctr"/>
        <c:lblOffset val="100"/>
        <c:noMultiLvlLbl val="0"/>
      </c:catAx>
      <c:valAx>
        <c:axId val="1332510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7286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51011792340528"/>
          <c:y val="0.15886966058638352"/>
          <c:w val="0.19853325684119391"/>
          <c:h val="0.2629282576648341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"3"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"4"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"5"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716480"/>
        <c:axId val="133265600"/>
      </c:barChart>
      <c:catAx>
        <c:axId val="165716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33265600"/>
        <c:crosses val="autoZero"/>
        <c:auto val="1"/>
        <c:lblAlgn val="ctr"/>
        <c:lblOffset val="100"/>
        <c:noMultiLvlLbl val="0"/>
      </c:catAx>
      <c:valAx>
        <c:axId val="133265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5716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698514153189332"/>
          <c:y val="0.23149689935644954"/>
          <c:w val="0.11282513748472392"/>
          <c:h val="0.2374233686689694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г.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вся работа без ошибок</c:v>
                </c:pt>
                <c:pt idx="1">
                  <c:v>основная часть без ошибок</c:v>
                </c:pt>
                <c:pt idx="2">
                  <c:v>повышенный уровень</c:v>
                </c:pt>
                <c:pt idx="3">
                  <c:v>базовый уровень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0.08</c:v>
                </c:pt>
                <c:pt idx="1">
                  <c:v>0.24</c:v>
                </c:pt>
                <c:pt idx="2">
                  <c:v>0.46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г.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вся работа без ошибок</c:v>
                </c:pt>
                <c:pt idx="1">
                  <c:v>основная часть без ошибок</c:v>
                </c:pt>
                <c:pt idx="2">
                  <c:v>повышенный уровень</c:v>
                </c:pt>
                <c:pt idx="3">
                  <c:v>базовый уровень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0.04</c:v>
                </c:pt>
                <c:pt idx="1">
                  <c:v>0.16</c:v>
                </c:pt>
                <c:pt idx="2">
                  <c:v>0.42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715968"/>
        <c:axId val="133266752"/>
      </c:barChart>
      <c:catAx>
        <c:axId val="165715968"/>
        <c:scaling>
          <c:orientation val="minMax"/>
        </c:scaling>
        <c:delete val="0"/>
        <c:axPos val="l"/>
        <c:majorTickMark val="out"/>
        <c:minorTickMark val="none"/>
        <c:tickLblPos val="nextTo"/>
        <c:crossAx val="133266752"/>
        <c:crosses val="autoZero"/>
        <c:auto val="1"/>
        <c:lblAlgn val="ctr"/>
        <c:lblOffset val="100"/>
        <c:noMultiLvlLbl val="0"/>
      </c:catAx>
      <c:valAx>
        <c:axId val="13326675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657159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"2"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русский язык</c:v>
                </c:pt>
                <c:pt idx="1">
                  <c:v>математика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"3"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русский язык</c:v>
                </c:pt>
                <c:pt idx="1">
                  <c:v>математика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"4"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русский язык</c:v>
                </c:pt>
                <c:pt idx="1">
                  <c:v>математика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 "5"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русский язык</c:v>
                </c:pt>
                <c:pt idx="1">
                  <c:v>математика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307776"/>
        <c:axId val="165809536"/>
      </c:barChart>
      <c:catAx>
        <c:axId val="167307776"/>
        <c:scaling>
          <c:orientation val="minMax"/>
        </c:scaling>
        <c:delete val="0"/>
        <c:axPos val="l"/>
        <c:majorTickMark val="none"/>
        <c:minorTickMark val="none"/>
        <c:tickLblPos val="nextTo"/>
        <c:crossAx val="165809536"/>
        <c:crosses val="autoZero"/>
        <c:auto val="1"/>
        <c:lblAlgn val="ctr"/>
        <c:lblOffset val="100"/>
        <c:noMultiLvlLbl val="0"/>
      </c:catAx>
      <c:valAx>
        <c:axId val="16580953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Количество учеников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7307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успеваемость</c:v>
                </c:pt>
                <c:pt idx="1">
                  <c:v>качество знаний</c:v>
                </c:pt>
                <c:pt idx="2">
                  <c:v>степень обученности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1</c:v>
                </c:pt>
                <c:pt idx="1">
                  <c:v>0.81</c:v>
                </c:pt>
                <c:pt idx="2">
                  <c:v>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русский язык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успеваемость</c:v>
                </c:pt>
                <c:pt idx="1">
                  <c:v>качество знаний</c:v>
                </c:pt>
                <c:pt idx="2">
                  <c:v>степень обученности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0.89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окружающий мир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успеваемость</c:v>
                </c:pt>
                <c:pt idx="1">
                  <c:v>качество знаний</c:v>
                </c:pt>
                <c:pt idx="2">
                  <c:v>степень обученности</c:v>
                </c:pt>
              </c:strCache>
            </c:strRef>
          </c:cat>
          <c:val>
            <c:numRef>
              <c:f>Лист1!$D$2:$D$4</c:f>
              <c:numCache>
                <c:formatCode>0.0%</c:formatCode>
                <c:ptCount val="3"/>
                <c:pt idx="0">
                  <c:v>1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7305728"/>
        <c:axId val="165811840"/>
      </c:barChart>
      <c:catAx>
        <c:axId val="167305728"/>
        <c:scaling>
          <c:orientation val="minMax"/>
        </c:scaling>
        <c:delete val="0"/>
        <c:axPos val="l"/>
        <c:majorTickMark val="none"/>
        <c:minorTickMark val="none"/>
        <c:tickLblPos val="nextTo"/>
        <c:crossAx val="165811840"/>
        <c:crosses val="autoZero"/>
        <c:auto val="1"/>
        <c:lblAlgn val="ctr"/>
        <c:lblOffset val="100"/>
        <c:noMultiLvlLbl val="0"/>
      </c:catAx>
      <c:valAx>
        <c:axId val="165811840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673057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3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6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80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8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3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66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5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5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9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26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A722-9AD2-4173-A10D-946370268756}" type="datetimeFigureOut">
              <a:rPr lang="ru-RU" smtClean="0"/>
              <a:t>29.06.2016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A090B-CD0C-4E3C-BB25-F04FCF0B6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80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microsoft.com/office/2007/relationships/hdphoto" Target="../media/hdphoto2.wdp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3.wdp"/><Relationship Id="rId4" Type="http://schemas.openxmlformats.org/officeDocument/2006/relationships/image" Target="../media/image68.jpeg"/><Relationship Id="rId9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7.jpe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hyperlink" Target="https://docs.google.com/presentation/d/1ZOSpOxilfgy0mBl7rX3__TEQviLHEO8pP18yaT0tbqI/edit#slide=id.p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halka.com/strana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nikulina.ucoz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s-school.ucoz.org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fb.ru/misc/i/gallery/28188/791258.jpg" TargetMode="External"/><Relationship Id="rId3" Type="http://schemas.openxmlformats.org/officeDocument/2006/relationships/hyperlink" Target="http://www.start124.ru/data/upload/thumb/53395cc98c166.jpg" TargetMode="External"/><Relationship Id="rId7" Type="http://schemas.openxmlformats.org/officeDocument/2006/relationships/hyperlink" Target="http://&#1075;&#1072;&#1090;&#1095;&#1080;&#1085;&#1072;.&#1088;&#1092;/media/afisha/estafeta_pobedi.jpg" TargetMode="External"/><Relationship Id="rId12" Type="http://schemas.openxmlformats.org/officeDocument/2006/relationships/hyperlink" Target="http://solsad38.edusite.ru/images/93086951.png" TargetMode="External"/><Relationship Id="rId2" Type="http://schemas.openxmlformats.org/officeDocument/2006/relationships/hyperlink" Target="http://goo.gl/i3seK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tpp.ru/upload/iblock/619/619801fd65065053bd48b954f3a0c49c.jpg" TargetMode="External"/><Relationship Id="rId11" Type="http://schemas.openxmlformats.org/officeDocument/2006/relationships/hyperlink" Target="http://borisovna.rusedu.net/gallery/4998/slide-1-728.jpg" TargetMode="External"/><Relationship Id="rId5" Type="http://schemas.openxmlformats.org/officeDocument/2006/relationships/hyperlink" Target="http://atotarho12.narod.ru/clipart/k/knig/kniga125.png" TargetMode="External"/><Relationship Id="rId10" Type="http://schemas.openxmlformats.org/officeDocument/2006/relationships/hyperlink" Target="http://www.admnsergi.ru/images/stories/so80.jpg" TargetMode="External"/><Relationship Id="rId4" Type="http://schemas.openxmlformats.org/officeDocument/2006/relationships/hyperlink" Target="http://youlla.net/wp-content/uploads/2015/08/Google_Maps.jpg" TargetMode="External"/><Relationship Id="rId9" Type="http://schemas.openxmlformats.org/officeDocument/2006/relationships/hyperlink" Target="http://www.heraldik.ru/reg66/66nignyatura_g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3486249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Публичная презентация </a:t>
            </a:r>
            <a:r>
              <a:rPr lang="ru-RU" sz="3200" dirty="0"/>
              <a:t>общественности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 </a:t>
            </a:r>
            <a:r>
              <a:rPr lang="ru-RU" sz="3200" dirty="0"/>
              <a:t>профессиональному сообществу результатов педагогической </a:t>
            </a:r>
            <a:r>
              <a:rPr lang="ru-RU" sz="3200" dirty="0" smtClean="0"/>
              <a:t>деятельности учителя </a:t>
            </a:r>
            <a:r>
              <a:rPr lang="ru-RU" sz="3200" dirty="0"/>
              <a:t>начальных классов </a:t>
            </a:r>
            <a:br>
              <a:rPr lang="ru-RU" sz="3200" dirty="0"/>
            </a:br>
            <a:r>
              <a:rPr lang="ru-RU" sz="3200" dirty="0"/>
              <a:t>МБОУ «ИСОШ»</a:t>
            </a:r>
            <a:br>
              <a:rPr lang="ru-RU" sz="3200" dirty="0"/>
            </a:br>
            <a:r>
              <a:rPr lang="ru-RU" sz="3200" dirty="0"/>
              <a:t>Никулиной Ольги </a:t>
            </a:r>
            <a:r>
              <a:rPr lang="ru-RU" sz="3200" dirty="0" err="1"/>
              <a:t>Ринатовны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87824" y="594928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Июнь 2016 г.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98246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общеобразовательное учреждение </a:t>
            </a:r>
          </a:p>
          <a:p>
            <a:pPr algn="ctr"/>
            <a:r>
              <a:rPr lang="ru-RU" dirty="0" smtClean="0"/>
              <a:t>«Исовская средняя общеобразовательная школа»</a:t>
            </a:r>
            <a:endParaRPr lang="ru-RU" dirty="0"/>
          </a:p>
        </p:txBody>
      </p:sp>
      <p:pic>
        <p:nvPicPr>
          <p:cNvPr id="6146" name="Picture 2" descr="http://www.heraldik.ru/reg66/66nignyatura_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73" y="277772"/>
            <a:ext cx="431261" cy="7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626920"/>
            <a:ext cx="69268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ВОЗМОЖНОСТИ:</a:t>
            </a:r>
          </a:p>
          <a:p>
            <a:pPr algn="ctr"/>
            <a:endParaRPr lang="ru-RU" sz="2800" b="1" dirty="0" smtClean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dirty="0"/>
              <a:t>в</a:t>
            </a:r>
            <a:r>
              <a:rPr lang="ru-RU" sz="2800" dirty="0" smtClean="0"/>
              <a:t>страивать в блог, сайт;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dirty="0"/>
              <a:t>у</a:t>
            </a:r>
            <a:r>
              <a:rPr lang="ru-RU" sz="2800" dirty="0" smtClean="0"/>
              <a:t>правлять обучением на расстоянии;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dirty="0" smtClean="0"/>
              <a:t>проверять знания дистанционно;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800" dirty="0"/>
              <a:t>к</a:t>
            </a:r>
            <a:r>
              <a:rPr lang="ru-RU" sz="2800" dirty="0" smtClean="0"/>
              <a:t>оллективно создавать и редактировать ресурсы; </a:t>
            </a:r>
          </a:p>
          <a:p>
            <a:pPr algn="ctr"/>
            <a:r>
              <a:rPr lang="ru-RU" sz="2800" dirty="0" smtClean="0"/>
              <a:t>↓</a:t>
            </a:r>
          </a:p>
          <a:p>
            <a:pPr algn="ctr"/>
            <a:r>
              <a:rPr lang="ru-RU" sz="2800" b="1" dirty="0" smtClean="0"/>
              <a:t>ДИСТАНЦИОННОЕ ОБУЧЕНИЕ,</a:t>
            </a:r>
          </a:p>
          <a:p>
            <a:pPr algn="ctr"/>
            <a:r>
              <a:rPr lang="ru-RU" sz="2800" b="1" dirty="0" smtClean="0"/>
              <a:t>ПРОЕКТНАЯ ДЕЯТЕЛЬНОСТЬ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1477" y="404664"/>
            <a:ext cx="7661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Сервисы                      для образования</a:t>
            </a:r>
            <a:endParaRPr lang="ru-RU" sz="36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Работа\Дидактические материалы\РИСУНКИ НОВАЯ ПАПКА\Иконки Значки Символы\google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20" y="332656"/>
            <a:ext cx="2212504" cy="8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0" y="1490532"/>
            <a:ext cx="8051905" cy="4530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0" y="1121470"/>
            <a:ext cx="8134436" cy="555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9380"/>
            <a:ext cx="8447306" cy="5305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Технология формирующего оценивания</a:t>
            </a:r>
            <a:endParaRPr lang="ru-RU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56184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/>
              <a:t>Непрерывно</a:t>
            </a:r>
            <a:r>
              <a:rPr lang="ru-RU" sz="2800" dirty="0" smtClean="0"/>
              <a:t> в ходе всего обучения → обеспечивает оценку знаний, качеств и умений на всех этапах изучения темы</a:t>
            </a:r>
          </a:p>
          <a:p>
            <a:r>
              <a:rPr lang="ru-RU" sz="2800" b="1" dirty="0" smtClean="0"/>
              <a:t>Включает</a:t>
            </a:r>
            <a:r>
              <a:rPr lang="ru-RU" sz="2800" dirty="0" smtClean="0"/>
              <a:t> в оценочную деятельность </a:t>
            </a:r>
            <a:r>
              <a:rPr lang="ru-RU" sz="2800" b="1" dirty="0" smtClean="0"/>
              <a:t>учеников </a:t>
            </a:r>
          </a:p>
          <a:p>
            <a:r>
              <a:rPr lang="ru-RU" sz="2800" dirty="0" smtClean="0"/>
              <a:t>Помогает </a:t>
            </a:r>
            <a:r>
              <a:rPr lang="ru-RU" sz="2800" b="1" dirty="0" smtClean="0"/>
              <a:t>формировать УУД</a:t>
            </a:r>
            <a:r>
              <a:rPr lang="ru-RU" sz="2800" dirty="0" smtClean="0"/>
              <a:t>, т.к. делает акцент на  процессе познания (не ЧТО я учу, а КАК я учу)</a:t>
            </a:r>
          </a:p>
          <a:p>
            <a:r>
              <a:rPr lang="ru-RU" sz="2800" b="1" dirty="0" smtClean="0"/>
              <a:t>Опирается на критерии</a:t>
            </a:r>
            <a:r>
              <a:rPr lang="ru-RU" sz="2800" dirty="0" smtClean="0"/>
              <a:t>, которые помогают ученикам понять, к чему они должны стремиться</a:t>
            </a:r>
          </a:p>
          <a:p>
            <a:r>
              <a:rPr lang="ru-RU" sz="2800" dirty="0" smtClean="0"/>
              <a:t>Обеспечивает </a:t>
            </a:r>
            <a:r>
              <a:rPr lang="ru-RU" sz="2800" b="1" dirty="0" smtClean="0"/>
              <a:t>обратную связь </a:t>
            </a:r>
            <a:r>
              <a:rPr lang="ru-RU" sz="2800" dirty="0" smtClean="0"/>
              <a:t>→ повышает степень личной ответственности учеников, улучшает качество знаний</a:t>
            </a:r>
            <a:endParaRPr lang="ru-RU" sz="2800" dirty="0"/>
          </a:p>
        </p:txBody>
      </p:sp>
      <p:pic>
        <p:nvPicPr>
          <p:cNvPr id="4098" name="Picture 2" descr="C:\Работа\Дидактические материалы\РИСУНКИ НОВАЯ ПАПКА\Иконки Значки Символы\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5229200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1A4A-5F19-4D94-A1FC-4830D6A66E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Система опроса – инструмент формирующего оценивания</a:t>
            </a:r>
            <a:endParaRPr lang="ru-RU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16224"/>
            <a:ext cx="6203032" cy="25488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включает учеников в оценочную деятельность;</a:t>
            </a:r>
          </a:p>
          <a:p>
            <a:r>
              <a:rPr lang="ru-RU" sz="2400" dirty="0" smtClean="0"/>
              <a:t>обеспечивает обратную связь, позволяет оценить прогресс и выявить пробелы;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озволяет проводить оценивание на всех этапах урока</a:t>
            </a:r>
            <a:endParaRPr lang="ru-RU" dirty="0"/>
          </a:p>
        </p:txBody>
      </p:sp>
      <p:pic>
        <p:nvPicPr>
          <p:cNvPr id="6146" name="Picture 2" descr="C:\Users\Оля\Desktop\Main-activote-classroom-scro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2" y="1844824"/>
            <a:ext cx="609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я\Desktop\Main-ActiVote-keyp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23320"/>
            <a:ext cx="4572000" cy="2286000"/>
          </a:xfrm>
          <a:prstGeom prst="rect">
            <a:avLst/>
          </a:prstGeom>
          <a:noFill/>
          <a:ln>
            <a:solidFill>
              <a:srgbClr val="80D0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1A4A-5F19-4D94-A1FC-4830D6A66E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УЧЕБНАЯ РАБОТА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1844824"/>
            <a:ext cx="8640960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/>
              <a:t>обеспечить достижение планируемых результатов </a:t>
            </a:r>
            <a:r>
              <a:rPr lang="ru-RU" dirty="0" smtClean="0"/>
              <a:t> ООП НОО                        (предметных</a:t>
            </a:r>
            <a:r>
              <a:rPr lang="ru-RU" dirty="0"/>
              <a:t>, </a:t>
            </a:r>
            <a:r>
              <a:rPr lang="ru-RU" dirty="0" err="1"/>
              <a:t>метапредметных</a:t>
            </a:r>
            <a:r>
              <a:rPr lang="ru-RU" dirty="0"/>
              <a:t>, личностных) </a:t>
            </a:r>
            <a:r>
              <a:rPr lang="ru-RU" dirty="0" smtClean="0"/>
              <a:t>всеми </a:t>
            </a:r>
            <a:r>
              <a:rPr lang="ru-RU" dirty="0"/>
              <a:t>учащимися класса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547126" y="878825"/>
            <a:ext cx="4104456" cy="1110015"/>
          </a:xfrm>
          <a:prstGeom prst="downArrowCallout">
            <a:avLst>
              <a:gd name="adj1" fmla="val 25832"/>
              <a:gd name="adj2" fmla="val 39842"/>
              <a:gd name="adj3" fmla="val 23409"/>
              <a:gd name="adj4" fmla="val 6722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3175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</a:t>
            </a:r>
            <a:endParaRPr lang="ru-RU" sz="4800" b="1" dirty="0">
              <a:ln w="3175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4320480" cy="25922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учебных достижений</a:t>
            </a:r>
            <a:b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(степень </a:t>
            </a:r>
            <a:r>
              <a:rPr lang="ru-RU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обученности</a:t>
            </a:r>
            <a:r>
              <a:rPr lang="ru-RU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учащихся)</a:t>
            </a:r>
            <a:endParaRPr lang="ru-RU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2828198"/>
              </p:ext>
            </p:extLst>
          </p:nvPr>
        </p:nvGraphicFramePr>
        <p:xfrm>
          <a:off x="395536" y="1412776"/>
          <a:ext cx="8424936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96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учебных достижений</a:t>
            </a:r>
            <a:b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(качество знаний)</a:t>
            </a:r>
            <a:endParaRPr lang="ru-RU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25361886"/>
              </p:ext>
            </p:extLst>
          </p:nvPr>
        </p:nvGraphicFramePr>
        <p:xfrm>
          <a:off x="395536" y="1412776"/>
          <a:ext cx="8424936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5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Средние показатели успеваемости</a:t>
            </a:r>
            <a:br>
              <a:rPr lang="ru-RU" dirty="0" smtClean="0"/>
            </a:br>
            <a:r>
              <a:rPr lang="ru-RU" dirty="0" smtClean="0"/>
              <a:t>(2, 3, 4 классы)</a:t>
            </a:r>
            <a:endParaRPr lang="ru-RU" dirty="0"/>
          </a:p>
        </p:txBody>
      </p:sp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101424"/>
              </p:ext>
            </p:extLst>
          </p:nvPr>
        </p:nvGraphicFramePr>
        <p:xfrm>
          <a:off x="467544" y="1844824"/>
          <a:ext cx="8352928" cy="4021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788116"/>
              </p:ext>
            </p:extLst>
          </p:nvPr>
        </p:nvGraphicFramePr>
        <p:xfrm>
          <a:off x="539552" y="1844824"/>
          <a:ext cx="8064896" cy="445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6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69776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учебных достижений</a:t>
            </a:r>
            <a:b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(итоговая комплексная работа)</a:t>
            </a:r>
            <a:endParaRPr lang="ru-RU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http://kalipso.catalog.ppub.ru/images/medium/d3c9be4c-e571-11e3-91da-0050569c7d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1460848" cy="19166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88003082"/>
              </p:ext>
            </p:extLst>
          </p:nvPr>
        </p:nvGraphicFramePr>
        <p:xfrm>
          <a:off x="396781" y="1422421"/>
          <a:ext cx="8229600" cy="387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60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9776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Учебные достижения</a:t>
            </a:r>
            <a:b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(всероссийская проверочная работа)</a:t>
            </a:r>
            <a:endParaRPr lang="ru-RU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21193910"/>
              </p:ext>
            </p:extLst>
          </p:nvPr>
        </p:nvGraphicFramePr>
        <p:xfrm>
          <a:off x="611560" y="1844824"/>
          <a:ext cx="801357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25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9776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Учебные достижения</a:t>
            </a:r>
            <a:b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(всероссийская проверочная работа)</a:t>
            </a:r>
            <a:endParaRPr lang="ru-RU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71664296"/>
              </p:ext>
            </p:extLst>
          </p:nvPr>
        </p:nvGraphicFramePr>
        <p:xfrm>
          <a:off x="611560" y="1844824"/>
          <a:ext cx="801357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90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Сведения о педагоге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1700806"/>
            <a:ext cx="60486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i="1" dirty="0" smtClean="0"/>
              <a:t>Фамилия, имя, отчество:       </a:t>
            </a:r>
          </a:p>
          <a:p>
            <a:r>
              <a:rPr lang="ru-RU" altLang="ru-RU" sz="2400" b="1" dirty="0" smtClean="0"/>
              <a:t>Никулина Ольга Ринатовна;</a:t>
            </a:r>
          </a:p>
          <a:p>
            <a:r>
              <a:rPr lang="ru-RU" altLang="ru-RU" sz="2400" i="1" dirty="0" smtClean="0"/>
              <a:t>Место работы, должность:        </a:t>
            </a:r>
          </a:p>
          <a:p>
            <a:r>
              <a:rPr lang="ru-RU" altLang="ru-RU" sz="2400" b="1" dirty="0" smtClean="0"/>
              <a:t>МБОУ «ИСОШ», учитель начальных классов;</a:t>
            </a:r>
          </a:p>
          <a:p>
            <a:r>
              <a:rPr lang="ru-RU" altLang="ru-RU" sz="2400" i="1" dirty="0" smtClean="0"/>
              <a:t>Образование:    </a:t>
            </a:r>
          </a:p>
          <a:p>
            <a:r>
              <a:rPr lang="ru-RU" altLang="ru-RU" sz="2400" b="1" dirty="0" smtClean="0"/>
              <a:t>окончила в 1999 г. Пензенский государственный педагогический университет;</a:t>
            </a:r>
          </a:p>
          <a:p>
            <a:r>
              <a:rPr lang="ru-RU" altLang="ru-RU" sz="2400" i="1" dirty="0" smtClean="0"/>
              <a:t>Стаж педагогической деятельности: </a:t>
            </a:r>
            <a:r>
              <a:rPr lang="ru-RU" altLang="ru-RU" sz="2400" b="1" dirty="0" smtClean="0"/>
              <a:t>8 лет;</a:t>
            </a:r>
          </a:p>
          <a:p>
            <a:r>
              <a:rPr lang="ru-RU" altLang="ru-RU" sz="2400" i="1" dirty="0" smtClean="0"/>
              <a:t>Квалификационная категория: </a:t>
            </a:r>
            <a:r>
              <a:rPr lang="ru-RU" altLang="ru-RU" sz="2400" b="1" dirty="0" smtClean="0"/>
              <a:t>высшая.</a:t>
            </a:r>
            <a:endParaRPr lang="ru-RU" dirty="0"/>
          </a:p>
        </p:txBody>
      </p:sp>
      <p:pic>
        <p:nvPicPr>
          <p:cNvPr id="5" name="Picture 2" descr="C:\Работа\ЗАВУЧ НОВАЯ\САЙТ ШКОЛЫ\Педагоги\Никул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6146"/>
            <a:ext cx="2078184" cy="27689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453" y="332656"/>
            <a:ext cx="8470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Участие в муниципальных конкурсах</a:t>
            </a:r>
            <a:endParaRPr lang="ru-RU" sz="40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2836" y="177281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Берестян</a:t>
            </a:r>
            <a:r>
              <a:rPr lang="ru-RU" sz="3200" dirty="0" smtClean="0"/>
              <a:t> Егор </a:t>
            </a:r>
          </a:p>
          <a:p>
            <a:pPr algn="ctr"/>
            <a:r>
              <a:rPr lang="ru-RU" sz="3200" dirty="0" smtClean="0"/>
              <a:t>2014 г. - </a:t>
            </a:r>
            <a:r>
              <a:rPr lang="en-US" sz="3200" dirty="0" smtClean="0"/>
              <a:t>I </a:t>
            </a:r>
            <a:r>
              <a:rPr lang="ru-RU" sz="3200" dirty="0" smtClean="0"/>
              <a:t>место</a:t>
            </a:r>
          </a:p>
          <a:p>
            <a:pPr algn="ctr"/>
            <a:r>
              <a:rPr lang="ru-RU" sz="3200" dirty="0" smtClean="0"/>
              <a:t>2015 г. - Гран-при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1996" y="1046588"/>
            <a:ext cx="507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каллиграфии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C:\Users\Оля\Desktop\грамота берестян каллиграф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3" y="2007597"/>
            <a:ext cx="3095931" cy="433882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Работа\Дидактические материалы\РИСУНКИ НОВАЯ ПАПКА\Разное\ink-and-feather-quill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35" y="4972861"/>
            <a:ext cx="1675533" cy="167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ля\Desktop\S8006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8" y="3443788"/>
            <a:ext cx="2154552" cy="287273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Берестян Чарующие голос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133125" cy="432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453" y="332656"/>
            <a:ext cx="8470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Участие в муниципальных конкурсах</a:t>
            </a:r>
            <a:endParaRPr lang="ru-RU" sz="40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4929" y="1101507"/>
            <a:ext cx="4935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Чарующие голоса -2015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2836" y="1755307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Берестян</a:t>
            </a:r>
            <a:r>
              <a:rPr lang="ru-RU" sz="3200" dirty="0" smtClean="0"/>
              <a:t> Егор </a:t>
            </a:r>
          </a:p>
          <a:p>
            <a:pPr algn="ctr"/>
            <a:r>
              <a:rPr lang="en-US" sz="3200" dirty="0" smtClean="0"/>
              <a:t>II </a:t>
            </a:r>
            <a:r>
              <a:rPr lang="ru-RU" sz="3200" dirty="0" smtClean="0"/>
              <a:t>место</a:t>
            </a:r>
          </a:p>
        </p:txBody>
      </p:sp>
      <p:pic>
        <p:nvPicPr>
          <p:cNvPr id="1027" name="Picture 3" descr="C:\Users\Оля\Desktop\S8006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40" y="2958467"/>
            <a:ext cx="4512608" cy="338445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453" y="332656"/>
            <a:ext cx="8470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Участие в муниципальных конкурсах</a:t>
            </a:r>
            <a:endParaRPr lang="ru-RU" sz="40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5" name="Picture 3" descr="C:\Users\Оля\Desktop\грамота экоколоб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33344" cy="475252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2896" y="1747838"/>
            <a:ext cx="5271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 </a:t>
            </a:r>
            <a:r>
              <a:rPr lang="ru-RU" sz="3200" dirty="0" smtClean="0"/>
              <a:t>место</a:t>
            </a:r>
          </a:p>
          <a:p>
            <a:pPr algn="ctr"/>
            <a:r>
              <a:rPr lang="ru-RU" sz="3200" dirty="0" smtClean="0"/>
              <a:t>«</a:t>
            </a:r>
            <a:r>
              <a:rPr lang="ru-RU" sz="3200" dirty="0" err="1" smtClean="0"/>
              <a:t>Ис</a:t>
            </a:r>
            <a:r>
              <a:rPr lang="ru-RU" sz="3200" dirty="0" smtClean="0"/>
              <a:t> – река труженица»</a:t>
            </a:r>
          </a:p>
          <a:p>
            <a:pPr algn="ctr"/>
            <a:endParaRPr lang="ru-RU" sz="3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488414" y="1101507"/>
            <a:ext cx="3788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ЭкоКолобок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-2015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04" y="3269817"/>
            <a:ext cx="4126485" cy="309634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5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ВОСПИТАТЕЛЬНАЯ  РАБОТА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2132856"/>
            <a:ext cx="8532948" cy="2592288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3600" dirty="0" smtClean="0"/>
              <a:t>создать </a:t>
            </a:r>
            <a:r>
              <a:rPr lang="ru-RU" sz="3600" dirty="0"/>
              <a:t>условия для успешной социализации учащихся через формирование социальных компетенций </a:t>
            </a:r>
            <a:r>
              <a:rPr lang="ru-RU" sz="3600" dirty="0" smtClean="0"/>
              <a:t>в урочной </a:t>
            </a:r>
            <a:r>
              <a:rPr lang="ru-RU" sz="3600" dirty="0"/>
              <a:t>и внеурочной </a:t>
            </a:r>
            <a:r>
              <a:rPr lang="ru-RU" sz="3600" dirty="0" smtClean="0"/>
              <a:t>деятельности</a:t>
            </a:r>
            <a:endParaRPr lang="ru-RU" sz="3600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547126" y="1022841"/>
            <a:ext cx="4104456" cy="1110015"/>
          </a:xfrm>
          <a:prstGeom prst="downArrowCallout">
            <a:avLst>
              <a:gd name="adj1" fmla="val 25832"/>
              <a:gd name="adj2" fmla="val 39842"/>
              <a:gd name="adj3" fmla="val 23409"/>
              <a:gd name="adj4" fmla="val 6722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3175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</a:t>
            </a:r>
            <a:endParaRPr lang="ru-RU" sz="4800" b="1" dirty="0">
              <a:ln w="3175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C:\Users\Оля\Desktop\930869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0" y="4289830"/>
            <a:ext cx="3861298" cy="23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0648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155825" algn="l"/>
              </a:tabLst>
            </a:pPr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Воспитание патриотизма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908720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над проектами: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Моя малая Родина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Города Урала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Мой посёлок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Предприятия Свердловской области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Реки Свердловской области </a:t>
            </a:r>
          </a:p>
          <a:p>
            <a:endParaRPr lang="ru-RU" dirty="0"/>
          </a:p>
        </p:txBody>
      </p:sp>
      <p:pic>
        <p:nvPicPr>
          <p:cNvPr id="8194" name="Picture 2" descr="http://www.stroyip.ru/gallery/novostu/2009/06/k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30" y="764705"/>
            <a:ext cx="1748994" cy="21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18335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Знакомство с природой родного края</a:t>
            </a:r>
            <a:endParaRPr lang="ru-RU" sz="2400" b="1" dirty="0"/>
          </a:p>
        </p:txBody>
      </p:sp>
      <p:pic>
        <p:nvPicPr>
          <p:cNvPr id="8196" name="Picture 4" descr="C:\Users\Оля\Desktop\4558406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2" y="3897280"/>
            <a:ext cx="2736000" cy="2052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Оля\Desktop\331597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97280"/>
            <a:ext cx="2736000" cy="2052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Оля\Desktop\746580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72" y="3897992"/>
            <a:ext cx="2736000" cy="2052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55" y="1163193"/>
            <a:ext cx="188187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451" y="3323014"/>
            <a:ext cx="35904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победители конкурса проектов:</a:t>
            </a:r>
          </a:p>
          <a:p>
            <a:pPr algn="ctr"/>
            <a:r>
              <a:rPr lang="ru-RU" sz="3200" dirty="0" smtClean="0"/>
              <a:t>Верейкина Алина </a:t>
            </a:r>
          </a:p>
          <a:p>
            <a:pPr algn="ctr"/>
            <a:r>
              <a:rPr lang="ru-RU" sz="3200" dirty="0" err="1" smtClean="0"/>
              <a:t>Комогорова</a:t>
            </a:r>
            <a:r>
              <a:rPr lang="ru-RU" sz="3200" dirty="0" smtClean="0"/>
              <a:t> Александра</a:t>
            </a:r>
          </a:p>
          <a:p>
            <a:pPr algn="ctr"/>
            <a:r>
              <a:rPr lang="ru-RU" sz="3200" dirty="0" err="1" smtClean="0"/>
              <a:t>Берестян</a:t>
            </a:r>
            <a:r>
              <a:rPr lang="ru-RU" sz="3200" dirty="0" smtClean="0"/>
              <a:t> Егор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6" y="1484784"/>
            <a:ext cx="49852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чего начинается Родина?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2014 г.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2" name="Picture 4" descr="C:\Users\Оля\Desktop\S800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416490" cy="331236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60648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155825" algn="l"/>
              </a:tabLst>
            </a:pPr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Воспитание патриотизма</a:t>
            </a:r>
          </a:p>
        </p:txBody>
      </p:sp>
    </p:spTree>
    <p:extLst>
      <p:ext uri="{BB962C8B-B14F-4D97-AF65-F5344CB8AC3E}">
        <p14:creationId xmlns:p14="http://schemas.microsoft.com/office/powerpoint/2010/main" val="27958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Оля\Desktop\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2880000" cy="13573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16632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155825" algn="l"/>
              </a:tabLst>
            </a:pPr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Воспитание патриотизма</a:t>
            </a:r>
          </a:p>
        </p:txBody>
      </p:sp>
      <p:pic>
        <p:nvPicPr>
          <p:cNvPr id="9220" name="Picture 4" descr="C:\Users\Оля\Desktop\IMG_20150327_1038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2880000" cy="216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4509120"/>
            <a:ext cx="5059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Они ковали Победу в тылу!</a:t>
            </a:r>
          </a:p>
          <a:p>
            <a:r>
              <a:rPr lang="ru-RU" sz="2400" dirty="0" smtClean="0"/>
              <a:t>Выпуск онлайн-стенгазеты, рассказывающей о том, как труженики тыла приближали Победу свои трудом.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79913" y="2492896"/>
            <a:ext cx="505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Ис</a:t>
            </a:r>
            <a:r>
              <a:rPr lang="ru-RU" sz="2400" b="1" dirty="0"/>
              <a:t> – река труженица</a:t>
            </a:r>
          </a:p>
          <a:p>
            <a:r>
              <a:rPr lang="ru-RU" sz="2400" dirty="0" smtClean="0"/>
              <a:t>Работа над проектом о трудовой истории п. </a:t>
            </a:r>
            <a:r>
              <a:rPr lang="ru-RU" sz="2400" dirty="0" err="1" smtClean="0"/>
              <a:t>Ис</a:t>
            </a:r>
            <a:r>
              <a:rPr lang="ru-RU" sz="2400" dirty="0" smtClean="0"/>
              <a:t>, вкладе </a:t>
            </a:r>
            <a:r>
              <a:rPr lang="ru-RU" sz="2400" dirty="0" err="1" smtClean="0"/>
              <a:t>исовчан</a:t>
            </a:r>
            <a:r>
              <a:rPr lang="ru-RU" sz="2400" dirty="0" smtClean="0"/>
              <a:t> в дело Победы. Защита проекта в г. Н. Тура.</a:t>
            </a:r>
            <a:endParaRPr lang="ru-RU" sz="24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2879400" cy="2160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9912" y="843201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Цикл мероприятий в классе, в школе, в поселковой библиотеке,  посвященных 70-летию Победы.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27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0648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Привитие любви к чтению и книге</a:t>
            </a:r>
          </a:p>
        </p:txBody>
      </p:sp>
      <p:pic>
        <p:nvPicPr>
          <p:cNvPr id="5122" name="Picture 2" descr="C:\Users\Оля\Desktop\PC18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3" y="1702853"/>
            <a:ext cx="3778436" cy="28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я\Desktop\мы в библиотеке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32" y="1702853"/>
            <a:ext cx="3744000" cy="28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414" y="951111"/>
            <a:ext cx="771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Сотрудничество с поселковой  библиотекой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2414" y="4726885"/>
            <a:ext cx="36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Активные участники программы «Книгоралли-2014»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95655" y="4726885"/>
            <a:ext cx="36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Мероприятие в честь 95-летия </a:t>
            </a:r>
          </a:p>
          <a:p>
            <a:pPr algn="ctr"/>
            <a:r>
              <a:rPr lang="ru-RU" b="1" dirty="0" smtClean="0"/>
              <a:t>Н.И. Сладкова</a:t>
            </a:r>
            <a:endParaRPr lang="ru-RU" b="1" dirty="0"/>
          </a:p>
        </p:txBody>
      </p:sp>
      <p:pic>
        <p:nvPicPr>
          <p:cNvPr id="5124" name="Picture 4" descr="C:\Работа\Дидактические материалы\РИСУНКИ НОВАЯ ПАПКА\Разное\книг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48" y="5373216"/>
            <a:ext cx="151441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0648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Привитие любви к чтению и книге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414" y="951111"/>
            <a:ext cx="771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Литературный утренник к 200-летию М.Ю. Лермонтова</a:t>
            </a:r>
            <a:endParaRPr lang="ru-RU" sz="2400" b="1" dirty="0"/>
          </a:p>
        </p:txBody>
      </p:sp>
      <p:pic>
        <p:nvPicPr>
          <p:cNvPr id="5124" name="Picture 4" descr="C:\Работа\Дидактические материалы\РИСУНКИ НОВАЯ ПАПКА\Разное\книг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48" y="5373216"/>
            <a:ext cx="151441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Оля\Desktop\лермонтов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/>
          <a:stretch/>
        </p:blipFill>
        <p:spPr bwMode="auto">
          <a:xfrm>
            <a:off x="395536" y="1988840"/>
            <a:ext cx="4269552" cy="2988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984000" cy="298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8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0648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Привитие любви к чтению и книге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930673"/>
            <a:ext cx="641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Проведение литературных праздников в классе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628800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Фантазеры и затейники. Литературная викторина, 2014 г.</a:t>
            </a:r>
          </a:p>
          <a:p>
            <a:r>
              <a:rPr lang="ru-RU" sz="2400" b="1" dirty="0" smtClean="0"/>
              <a:t>В мире сказок. Литературная игра, 2015 г.</a:t>
            </a:r>
          </a:p>
          <a:p>
            <a:r>
              <a:rPr lang="ru-RU" sz="2400" b="1" dirty="0" smtClean="0"/>
              <a:t>Мой Лермонтов. Литературный утренник, 2015 г.</a:t>
            </a:r>
          </a:p>
          <a:p>
            <a:endParaRPr lang="ru-RU" dirty="0"/>
          </a:p>
        </p:txBody>
      </p:sp>
      <p:pic>
        <p:nvPicPr>
          <p:cNvPr id="6146" name="Picture 2" descr="C:\Users\Оля\Desktop\S8004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72" y="3645024"/>
            <a:ext cx="2736000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САЙТ\фото\в мире сказок\в мире сказок 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Оля\Desktop\S80056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4" y="3645024"/>
            <a:ext cx="2733071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Работа\Дидактические материалы\РИСУНКИ НОВАЯ ПАПКА\Разное\книг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2" y="5480850"/>
            <a:ext cx="1347153" cy="11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6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04664"/>
            <a:ext cx="78488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altLang="ru-RU" sz="2800" b="1" dirty="0" smtClean="0">
                <a:latin typeface="+mj-lt"/>
              </a:rPr>
              <a:t>Цель  обучения ребёнка </a:t>
            </a:r>
          </a:p>
          <a:p>
            <a:pPr algn="r">
              <a:lnSpc>
                <a:spcPct val="150000"/>
              </a:lnSpc>
            </a:pPr>
            <a:r>
              <a:rPr lang="ru-RU" altLang="ru-RU" sz="2800" b="1" dirty="0" smtClean="0">
                <a:latin typeface="+mj-lt"/>
              </a:rPr>
              <a:t>состоит в том, чтобы </a:t>
            </a:r>
          </a:p>
          <a:p>
            <a:pPr algn="r">
              <a:lnSpc>
                <a:spcPct val="150000"/>
              </a:lnSpc>
            </a:pPr>
            <a:r>
              <a:rPr lang="ru-RU" altLang="ru-RU" sz="2800" b="1" dirty="0" smtClean="0">
                <a:latin typeface="+mj-lt"/>
              </a:rPr>
              <a:t>сделать его способным </a:t>
            </a:r>
          </a:p>
          <a:p>
            <a:pPr algn="r">
              <a:lnSpc>
                <a:spcPct val="150000"/>
              </a:lnSpc>
            </a:pPr>
            <a:r>
              <a:rPr lang="ru-RU" altLang="ru-RU" sz="2800" b="1" dirty="0" smtClean="0">
                <a:latin typeface="+mj-lt"/>
              </a:rPr>
              <a:t> развиваться дальше </a:t>
            </a:r>
          </a:p>
          <a:p>
            <a:pPr algn="r">
              <a:lnSpc>
                <a:spcPct val="150000"/>
              </a:lnSpc>
            </a:pPr>
            <a:r>
              <a:rPr lang="ru-RU" altLang="ru-RU" sz="2800" b="1" dirty="0" smtClean="0">
                <a:latin typeface="+mj-lt"/>
              </a:rPr>
              <a:t>без помощи учителя.</a:t>
            </a:r>
          </a:p>
          <a:p>
            <a:pPr algn="r">
              <a:lnSpc>
                <a:spcPct val="150000"/>
              </a:lnSpc>
            </a:pPr>
            <a:r>
              <a:rPr lang="ru-RU" altLang="ru-RU" sz="2800" b="1" dirty="0" smtClean="0">
                <a:latin typeface="+mj-lt"/>
              </a:rPr>
              <a:t>Э. </a:t>
            </a:r>
            <a:r>
              <a:rPr lang="ru-RU" altLang="ru-RU" sz="2800" b="1" dirty="0" err="1" smtClean="0">
                <a:latin typeface="+mj-lt"/>
              </a:rPr>
              <a:t>Хаббард</a:t>
            </a:r>
            <a:endParaRPr lang="ru-RU" altLang="ru-RU" sz="2800" b="1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</p:txBody>
      </p:sp>
      <p:pic>
        <p:nvPicPr>
          <p:cNvPr id="2052" name="Picture 4" descr="C:\Работа\Дидактические материалы\РИСУНКИ НОВАЯ ПАПКА\Дети\clip_image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780404" cy="32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3963" y="189897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Самый читающий класс</a:t>
            </a:r>
          </a:p>
          <a:p>
            <a:pPr algn="ctr"/>
            <a:r>
              <a:rPr lang="ru-RU" sz="3200" dirty="0" smtClean="0"/>
              <a:t>Гран-при</a:t>
            </a:r>
            <a:endParaRPr lang="ru-RU" sz="3200" dirty="0"/>
          </a:p>
        </p:txBody>
      </p:sp>
      <p:pic>
        <p:nvPicPr>
          <p:cNvPr id="9219" name="Picture 3" descr="C:\Users\Оля\Desktop\Никулина лидер чтен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"/>
          <a:stretch/>
        </p:blipFill>
        <p:spPr bwMode="auto">
          <a:xfrm>
            <a:off x="418809" y="1484784"/>
            <a:ext cx="3505119" cy="482453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2189" y="1196752"/>
            <a:ext cx="46880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Лидер чтения - 2014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20" name="Picture 4" descr="C:\САЙТ\фото\2 класс уроки\уроки2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58" y="3068960"/>
            <a:ext cx="4320480" cy="324036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260648"/>
            <a:ext cx="8424936" cy="6914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Привитие любви к чтению и книге</a:t>
            </a:r>
          </a:p>
        </p:txBody>
      </p:sp>
    </p:spTree>
    <p:extLst>
      <p:ext uri="{BB962C8B-B14F-4D97-AF65-F5344CB8AC3E}">
        <p14:creationId xmlns:p14="http://schemas.microsoft.com/office/powerpoint/2010/main" val="27047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Users\Оля\Desktop\sertifik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47" y="1535296"/>
            <a:ext cx="6016413" cy="424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САЙТ\Если хочешь быть здоров\здоровя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320"/>
            <a:ext cx="1332848" cy="12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34888" y="260648"/>
            <a:ext cx="8229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Учебный сетевой проект </a:t>
            </a:r>
          </a:p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«Если хочешь быть здоров»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САЙТ\кнопки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00" y="5986993"/>
            <a:ext cx="2812180" cy="68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1862087" y="1671191"/>
            <a:ext cx="5832648" cy="3868468"/>
            <a:chOff x="1862087" y="1671191"/>
            <a:chExt cx="5832648" cy="3868468"/>
          </a:xfrm>
        </p:grpSpPr>
        <p:pic>
          <p:nvPicPr>
            <p:cNvPr id="4107" name="Picture 11" descr="C:\Users\Оля\Desktop\карта памяти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298" b="-1"/>
            <a:stretch/>
          </p:blipFill>
          <p:spPr bwMode="auto">
            <a:xfrm>
              <a:off x="2077688" y="1898407"/>
              <a:ext cx="5544000" cy="364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862087" y="1671191"/>
              <a:ext cx="5832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Карта познания (ментальная карта)</a:t>
              </a:r>
              <a:endParaRPr lang="ru-RU" sz="2400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017560" y="1389926"/>
            <a:ext cx="5573186" cy="4415338"/>
            <a:chOff x="1835696" y="1524724"/>
            <a:chExt cx="5573186" cy="4415338"/>
          </a:xfrm>
        </p:grpSpPr>
        <p:pic>
          <p:nvPicPr>
            <p:cNvPr id="4102" name="Picture 6" descr="C:\САЙТ\Если хочешь быть здоров\опрос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1"/>
            <a:stretch/>
          </p:blipFill>
          <p:spPr bwMode="auto">
            <a:xfrm>
              <a:off x="1864266" y="1825170"/>
              <a:ext cx="5544616" cy="411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835696" y="1524724"/>
              <a:ext cx="557318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Опрос «Любишь ли ты спорт?»</a:t>
              </a:r>
              <a:endParaRPr lang="ru-RU" sz="2400" b="1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046131" y="1403648"/>
            <a:ext cx="5544615" cy="4415337"/>
            <a:chOff x="1851013" y="1389926"/>
            <a:chExt cx="5544615" cy="4415337"/>
          </a:xfrm>
        </p:grpSpPr>
        <p:pic>
          <p:nvPicPr>
            <p:cNvPr id="4103" name="Picture 7" descr="C:\САЙТ\Если хочешь быть здоров\без движения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4"/>
            <a:stretch/>
          </p:blipFill>
          <p:spPr bwMode="auto">
            <a:xfrm>
              <a:off x="1851013" y="1851590"/>
              <a:ext cx="5544000" cy="3953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851013" y="1389926"/>
              <a:ext cx="554461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Проведение эксперимента</a:t>
              </a:r>
              <a:endParaRPr lang="ru-RU" sz="24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826083" y="1527175"/>
            <a:ext cx="5904656" cy="4350097"/>
            <a:chOff x="1619672" y="1455167"/>
            <a:chExt cx="5904656" cy="4350097"/>
          </a:xfrm>
        </p:grpSpPr>
        <p:pic>
          <p:nvPicPr>
            <p:cNvPr id="4104" name="Picture 8" descr="C:\САЙТ\Если хочешь быть здоров\чистота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0"/>
            <a:stretch/>
          </p:blipFill>
          <p:spPr bwMode="auto">
            <a:xfrm>
              <a:off x="1835696" y="1852056"/>
              <a:ext cx="5599375" cy="395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619672" y="1455167"/>
              <a:ext cx="59046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Создание коллажа для онлайн-стенгазеты</a:t>
              </a:r>
              <a:endParaRPr lang="ru-RU" sz="2400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924953" y="1372152"/>
            <a:ext cx="5815399" cy="4551732"/>
            <a:chOff x="1619672" y="1259632"/>
            <a:chExt cx="5815399" cy="4551732"/>
          </a:xfrm>
        </p:grpSpPr>
        <p:pic>
          <p:nvPicPr>
            <p:cNvPr id="4105" name="Picture 9" descr="C:\САЙТ\Если хочешь быть здоров\Задание 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628800"/>
              <a:ext cx="5576752" cy="418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619672" y="1259632"/>
              <a:ext cx="581539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Представление команды на карте </a:t>
              </a:r>
              <a:r>
                <a:rPr lang="en-US" sz="2400" b="1" dirty="0" smtClean="0"/>
                <a:t>Google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799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МЕТОДИЧЕСКАЯ  РАБОТА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2547126" y="878825"/>
            <a:ext cx="4104456" cy="1110015"/>
          </a:xfrm>
          <a:prstGeom prst="downArrowCallout">
            <a:avLst>
              <a:gd name="adj1" fmla="val 25832"/>
              <a:gd name="adj2" fmla="val 39842"/>
              <a:gd name="adj3" fmla="val 23409"/>
              <a:gd name="adj4" fmla="val 6722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3175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</a:t>
            </a:r>
            <a:endParaRPr lang="ru-RU" sz="4800" b="1" dirty="0">
              <a:ln w="3175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98884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/>
              <a:t> совершенствовать методическую </a:t>
            </a:r>
            <a:r>
              <a:rPr lang="ru-RU" sz="3600" dirty="0"/>
              <a:t>работу </a:t>
            </a:r>
            <a:r>
              <a:rPr lang="ru-RU" sz="3600" dirty="0" smtClean="0"/>
              <a:t>для повышения качества образования,</a:t>
            </a:r>
          </a:p>
          <a:p>
            <a:pPr lvl="0" algn="ctr"/>
            <a:r>
              <a:rPr lang="ru-RU" sz="3600" dirty="0"/>
              <a:t>р</a:t>
            </a:r>
            <a:r>
              <a:rPr lang="ru-RU" sz="3600" dirty="0" smtClean="0"/>
              <a:t>аспространять опыт инновационной педагогической деятельности</a:t>
            </a:r>
            <a:endParaRPr lang="ru-RU" sz="3600" dirty="0"/>
          </a:p>
        </p:txBody>
      </p:sp>
      <p:pic>
        <p:nvPicPr>
          <p:cNvPr id="10243" name="Picture 3" descr="C:\ФОТО\ШКОЛА 2012-2016\3 класс\Час кода\Час кода\S8006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81128"/>
            <a:ext cx="2472450" cy="1908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Оля\Desktop\ШМО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36" y="4581128"/>
            <a:ext cx="2544000" cy="1908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78" y="4581128"/>
            <a:ext cx="2543470" cy="190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1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977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МЕТОДИЧЕСКАЯ  РАБОТА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2627784" y="980728"/>
            <a:ext cx="4104456" cy="1110015"/>
          </a:xfrm>
          <a:prstGeom prst="downArrowCallout">
            <a:avLst>
              <a:gd name="adj1" fmla="val 25832"/>
              <a:gd name="adj2" fmla="val 39842"/>
              <a:gd name="adj3" fmla="val 23409"/>
              <a:gd name="adj4" fmla="val 6722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3175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формы</a:t>
            </a:r>
            <a:endParaRPr lang="ru-RU" sz="4800" b="1" dirty="0">
              <a:ln w="3175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348880"/>
            <a:ext cx="810876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п</a:t>
            </a:r>
            <a:r>
              <a:rPr lang="ru-RU" sz="2800" dirty="0" smtClean="0">
                <a:solidFill>
                  <a:prstClr val="black"/>
                </a:solidFill>
              </a:rPr>
              <a:t>овышение квалификации;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п</a:t>
            </a:r>
            <a:r>
              <a:rPr lang="ru-RU" sz="2800" dirty="0" smtClean="0">
                <a:solidFill>
                  <a:prstClr val="black"/>
                </a:solidFill>
              </a:rPr>
              <a:t>роведение открытых уроков;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п</a:t>
            </a:r>
            <a:r>
              <a:rPr lang="ru-RU" sz="2800" dirty="0" smtClean="0">
                <a:solidFill>
                  <a:prstClr val="black"/>
                </a:solidFill>
              </a:rPr>
              <a:t>роведение предметных недель;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у</a:t>
            </a:r>
            <a:r>
              <a:rPr lang="ru-RU" sz="2800" dirty="0" smtClean="0">
                <a:solidFill>
                  <a:prstClr val="black"/>
                </a:solidFill>
              </a:rPr>
              <a:t>частие в конкурсах профессионального мастерства;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</a:rPr>
              <a:t>работа </a:t>
            </a:r>
            <a:r>
              <a:rPr lang="ru-RU" sz="2800" dirty="0">
                <a:solidFill>
                  <a:prstClr val="black"/>
                </a:solidFill>
              </a:rPr>
              <a:t>в сетевых сообществах </a:t>
            </a:r>
            <a:r>
              <a:rPr lang="ru-RU" sz="2800" dirty="0" smtClean="0">
                <a:solidFill>
                  <a:prstClr val="black"/>
                </a:solidFill>
              </a:rPr>
              <a:t>педагогов;</a:t>
            </a:r>
            <a:endParaRPr lang="ru-RU" sz="28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п</a:t>
            </a:r>
            <a:r>
              <a:rPr lang="ru-RU" sz="2800" dirty="0" smtClean="0">
                <a:solidFill>
                  <a:prstClr val="black"/>
                </a:solidFill>
              </a:rPr>
              <a:t>редставление опыта педагогической деятельности через персональный сайт;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п</a:t>
            </a:r>
            <a:r>
              <a:rPr lang="ru-RU" sz="2800" dirty="0" smtClean="0">
                <a:solidFill>
                  <a:prstClr val="black"/>
                </a:solidFill>
              </a:rPr>
              <a:t>роведение мастер-классов и пр. </a:t>
            </a:r>
            <a:endParaRPr lang="ru-RU" sz="2400" dirty="0" smtClean="0">
              <a:solidFill>
                <a:prstClr val="black"/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074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9776"/>
            <a:ext cx="8229600" cy="638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КВАЛИФИКАЦИИ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САЙТ\Курсы\Удостоверение ИК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96752"/>
            <a:ext cx="2386609" cy="168169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7480" y="1196752"/>
            <a:ext cx="5626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Информационные и коммуникационные технологии как средство реализации требований ФГОС НОО, НТФ ИРО, 2012 г.</a:t>
            </a:r>
            <a:endParaRPr lang="ru-RU" sz="2000" dirty="0"/>
          </a:p>
        </p:txBody>
      </p:sp>
      <p:pic>
        <p:nvPicPr>
          <p:cNvPr id="1027" name="Picture 3" descr="C:\Users\Оля\Desktop\Айдиториум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b="218"/>
          <a:stretch/>
        </p:blipFill>
        <p:spPr bwMode="auto">
          <a:xfrm>
            <a:off x="5445987" y="2363206"/>
            <a:ext cx="3244458" cy="22899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199" y="3047344"/>
            <a:ext cx="4834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/>
              <a:t>Создание цифровых интерактивных уроков с использованием мультимедийных технологий, Международная академия «</a:t>
            </a:r>
            <a:r>
              <a:rPr lang="ru-RU" sz="2000" dirty="0" err="1" smtClean="0"/>
              <a:t>Айдиториум</a:t>
            </a:r>
            <a:r>
              <a:rPr lang="ru-RU" sz="2000" dirty="0" smtClean="0"/>
              <a:t>», 2014-2015</a:t>
            </a:r>
            <a:endParaRPr lang="ru-RU" sz="2000" dirty="0"/>
          </a:p>
        </p:txBody>
      </p:sp>
      <p:pic>
        <p:nvPicPr>
          <p:cNvPr id="1028" name="Picture 4" descr="C:\Users\Оля\Desktop\гуг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437112"/>
            <a:ext cx="2890665" cy="21513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7131" y="5880574"/>
            <a:ext cx="512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Базовые сервисы </a:t>
            </a:r>
            <a:r>
              <a:rPr lang="en-US" sz="2000" dirty="0" smtClean="0"/>
              <a:t>Google </a:t>
            </a:r>
            <a:r>
              <a:rPr lang="ru-RU" sz="2000" dirty="0" smtClean="0"/>
              <a:t>для образования, </a:t>
            </a:r>
          </a:p>
          <a:p>
            <a:r>
              <a:rPr lang="en-US" sz="2000" dirty="0" smtClean="0"/>
              <a:t>Google for Education</a:t>
            </a:r>
            <a:r>
              <a:rPr lang="ru-RU" sz="2000" dirty="0" smtClean="0"/>
              <a:t>, 2014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069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Работа\Никулина О.Р\Курсы повышения квалификации\оценивание метапредметных результа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3888432" cy="27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3480" y="1254239"/>
            <a:ext cx="4356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Методы оценки </a:t>
            </a:r>
            <a:r>
              <a:rPr lang="ru-RU" sz="2000" dirty="0" err="1" smtClean="0"/>
              <a:t>метапредметных</a:t>
            </a:r>
            <a:r>
              <a:rPr lang="ru-RU" sz="2000" dirty="0" smtClean="0"/>
              <a:t> и личностных результатов образовательной деятельности обучающихся в контексте ФГОС, Центр дополнительного профессионального образования «Международные образовательные проекты», 2015 г.</a:t>
            </a:r>
            <a:endParaRPr lang="ru-RU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9776"/>
            <a:ext cx="8229600" cy="638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КВАЛИФИКАЦИИ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9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9776"/>
            <a:ext cx="8229600" cy="638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ОТКРЫТЫЕ УРОКИ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САЙТ\фото\2 класс уроки\уроки2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2" y="1845056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840" y="875560"/>
            <a:ext cx="844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Урок-викторина </a:t>
            </a:r>
            <a:r>
              <a:rPr lang="ru-RU" sz="2400" dirty="0"/>
              <a:t>«Фантазёры и </a:t>
            </a:r>
            <a:r>
              <a:rPr lang="ru-RU" sz="2400" dirty="0" smtClean="0"/>
              <a:t>затейники» </a:t>
            </a:r>
          </a:p>
          <a:p>
            <a:pPr algn="ctr"/>
            <a:r>
              <a:rPr lang="ru-RU" sz="2400" dirty="0" smtClean="0"/>
              <a:t>по творчеству Н. Носова, февраль 2014 г.</a:t>
            </a:r>
            <a:endParaRPr lang="ru-RU" sz="2400" dirty="0"/>
          </a:p>
        </p:txBody>
      </p:sp>
      <p:pic>
        <p:nvPicPr>
          <p:cNvPr id="2051" name="Picture 3" descr="C:\САЙТ\фото\в мире сказок\в мире сказок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72" y="4545344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398" y="3945179"/>
            <a:ext cx="874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Литературная игра «В мире сказок», сентябрь 2014 г. </a:t>
            </a:r>
            <a:endParaRPr lang="ru-RU" sz="2400" dirty="0"/>
          </a:p>
        </p:txBody>
      </p:sp>
      <p:pic>
        <p:nvPicPr>
          <p:cNvPr id="2053" name="Picture 5" descr="C:\САЙТ\фото\2 класс уроки\уроки2_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52" y="1845056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САЙТ\фото\2 класс уроки\уроки2_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САЙТ\фото\в мире сказок\в мире сказок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5" y="4545344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Оля\Desktop\S80057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0" y="4533555"/>
            <a:ext cx="2736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9776"/>
            <a:ext cx="8229600" cy="638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ОТКРЫТЫЕ УРОКИ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3671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Литературный утренник в честь 200-летия М.Ю. Лермонтова</a:t>
            </a:r>
          </a:p>
          <a:p>
            <a:pPr algn="ctr"/>
            <a:r>
              <a:rPr lang="ru-RU" sz="2400" dirty="0" smtClean="0"/>
              <a:t>октябрь, 2014</a:t>
            </a:r>
            <a:endParaRPr lang="ru-RU" sz="2400" dirty="0"/>
          </a:p>
        </p:txBody>
      </p:sp>
      <p:pic>
        <p:nvPicPr>
          <p:cNvPr id="3074" name="Picture 2" descr="C:\САЙТ\фото\на уроке\Доли_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73336"/>
            <a:ext cx="2736000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САЙТ\фото\на уроке\Доли_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73336"/>
            <a:ext cx="2736000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САЙТ\фото\на уроке\Доли_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73336"/>
            <a:ext cx="2736000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86104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Урок «Доли» в рамках методической недели, декабрь 2014 </a:t>
            </a:r>
            <a:endParaRPr lang="ru-RU" sz="2400" dirty="0"/>
          </a:p>
        </p:txBody>
      </p:sp>
      <p:pic>
        <p:nvPicPr>
          <p:cNvPr id="3077" name="Picture 5" descr="C:\Users\Оля\Desktop\лермонтов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1" y="1607025"/>
            <a:ext cx="2745151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ля\Desktop\лермонто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52" y="1597500"/>
            <a:ext cx="2736000" cy="205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ля\Desktop\лермотнов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85" y="1597500"/>
            <a:ext cx="2736000" cy="2052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2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413792"/>
            <a:ext cx="8229600" cy="638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ШКОЛЬНЫЕ СЕМИНАРЫ</a:t>
            </a:r>
          </a:p>
          <a:p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Оля\Desktop\S8006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48" y="342932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я\Desktop\S8006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4" y="342932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1333217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Итоговый индивидуальный проект как форма представления </a:t>
            </a:r>
            <a:r>
              <a:rPr lang="ru-RU" sz="20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метапредметных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результатов в средней школе, 2015 г.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3" y="1093242"/>
            <a:ext cx="2836903" cy="211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4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69776"/>
            <a:ext cx="8229600" cy="6389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МЕРОПРИЯТИЯ ПРЕДМЕТНЫХ НЕДЕЛЬ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08" y="2852936"/>
            <a:ext cx="5328592" cy="3658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3" y="908720"/>
            <a:ext cx="3936437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 descr="C:\Users\Оля\Desktop\Google-Maps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73" y="1747145"/>
            <a:ext cx="970027" cy="9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6379" y="908720"/>
            <a:ext cx="3200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Онлайн-викторина недели математики. Создана с помощью карт и форм </a:t>
            </a:r>
            <a:r>
              <a:rPr lang="en-US" sz="2000" b="1" dirty="0" smtClean="0"/>
              <a:t>Google</a:t>
            </a:r>
            <a:r>
              <a:rPr lang="ru-RU" sz="2000" b="1" dirty="0" smtClean="0"/>
              <a:t>. </a:t>
            </a:r>
            <a:r>
              <a:rPr lang="ru-RU" sz="2000" b="1" dirty="0"/>
              <a:t>Размещена в блоге начальной школы и на персональном сайте.</a:t>
            </a:r>
          </a:p>
          <a:p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7798" y="4221087"/>
            <a:ext cx="2962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Онлайн-викторина </a:t>
            </a:r>
          </a:p>
          <a:p>
            <a:r>
              <a:rPr lang="ru-RU" sz="2000" b="1" dirty="0" smtClean="0"/>
              <a:t>70 лет Победы. Создана с помощью различных сервисов </a:t>
            </a:r>
            <a:r>
              <a:rPr lang="en-US" sz="2000" b="1" dirty="0" smtClean="0"/>
              <a:t>Web 2.0</a:t>
            </a:r>
          </a:p>
          <a:p>
            <a:r>
              <a:rPr lang="ru-RU" sz="2000" b="1" dirty="0" smtClean="0"/>
              <a:t>Размещена в блоге начальной школы и на персональном сайте.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834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педагогической деятельности: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" y="1700808"/>
            <a:ext cx="8229600" cy="240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обеспечение высокого качества образования на основе формирования умения учиться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40928"/>
            <a:ext cx="3803319" cy="285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КОНКУРСЫ ПРОФЕССИОНАЛЬНОГО МАСТЕРСТВА</a:t>
            </a:r>
          </a:p>
          <a:p>
            <a:r>
              <a:rPr lang="ru-RU" sz="3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3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униципальный уровень</a:t>
            </a:r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1848" y="1340768"/>
            <a:ext cx="224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года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4" name="Picture 4" descr="C:\Users\Оля\Desktop\грамота учитель го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4" y="2128075"/>
            <a:ext cx="2224911" cy="31731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ля\Desktop\S8005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60848"/>
            <a:ext cx="4776192" cy="35821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35290" y="545417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2014 г.</a:t>
            </a:r>
          </a:p>
          <a:p>
            <a:pPr algn="ctr"/>
            <a:r>
              <a:rPr lang="en-US" b="1" dirty="0" smtClean="0"/>
              <a:t>II </a:t>
            </a:r>
            <a:r>
              <a:rPr lang="ru-RU" b="1" dirty="0" smtClean="0"/>
              <a:t>место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69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88640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КОНКУРСЫ ПРОФЕССИОНАЛЬНОГО МАСТЕРСТВА</a:t>
            </a:r>
          </a:p>
          <a:p>
            <a:r>
              <a:rPr lang="ru-RU" sz="3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3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униципальный уровень</a:t>
            </a:r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5588" y="1124744"/>
            <a:ext cx="433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Инновации в образовании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САЙТ\грамоты\Грамота иннов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56" y="1736808"/>
            <a:ext cx="1604250" cy="2232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я\Desktop\Инновации 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56" y="4311096"/>
            <a:ext cx="1571063" cy="2268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Оля\Desktop\сложени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3" y="1700808"/>
            <a:ext cx="3072166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1700808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Дидактический материал для интерактивной доски «Письменные приемы сложения и вычитания двузначных чисел»</a:t>
            </a:r>
          </a:p>
          <a:p>
            <a:pPr algn="ctr"/>
            <a:r>
              <a:rPr lang="ru-RU" sz="2200" b="1" dirty="0" smtClean="0"/>
              <a:t>2014 г. </a:t>
            </a:r>
            <a:r>
              <a:rPr lang="en-US" sz="2200" b="1" dirty="0" smtClean="0"/>
              <a:t>III  </a:t>
            </a:r>
            <a:r>
              <a:rPr lang="ru-RU" sz="2200" b="1" dirty="0" smtClean="0"/>
              <a:t>место</a:t>
            </a:r>
            <a:endParaRPr lang="ru-RU" sz="2200" b="1" dirty="0"/>
          </a:p>
        </p:txBody>
      </p:sp>
      <p:pic>
        <p:nvPicPr>
          <p:cNvPr id="6147" name="Picture 3" descr="C:\Работа\Интерактивные плакаты\Математика\3 класс\Доли\титу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2" y="4293096"/>
            <a:ext cx="3072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80112" y="4329678"/>
            <a:ext cx="316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Методическая разработка урока математики «Доли» для интерактивной доски и системы опроса</a:t>
            </a:r>
          </a:p>
          <a:p>
            <a:pPr algn="ctr"/>
            <a:r>
              <a:rPr lang="ru-RU" sz="2200" b="1" dirty="0" smtClean="0"/>
              <a:t>2015 г. </a:t>
            </a:r>
            <a:r>
              <a:rPr lang="en-US" sz="2200" b="1" dirty="0" smtClean="0"/>
              <a:t>II  </a:t>
            </a:r>
            <a:r>
              <a:rPr lang="ru-RU" sz="2200" b="1" dirty="0" smtClean="0"/>
              <a:t>место</a:t>
            </a:r>
            <a:endParaRPr lang="ru-RU" sz="22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4149080"/>
            <a:ext cx="849694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2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КОНКУРСЫ ПРОФЕССИОНАЛЬНОГО МАСТЕРСТВА</a:t>
            </a:r>
          </a:p>
          <a:p>
            <a:r>
              <a:rPr lang="ru-RU" sz="3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Областной уровень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216" y="1196752"/>
            <a:ext cx="814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Областной конкурс </a:t>
            </a:r>
          </a:p>
          <a:p>
            <a:pPr algn="ctr"/>
            <a:r>
              <a:rPr lang="ru-RU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методических разработок с ИКТ</a:t>
            </a:r>
            <a:endParaRPr lang="ru-RU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6157918"/>
            <a:ext cx="4662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Апрель 2016 г. </a:t>
            </a:r>
            <a:r>
              <a:rPr lang="en-US" sz="2000" b="1" dirty="0" smtClean="0"/>
              <a:t>I </a:t>
            </a:r>
            <a:r>
              <a:rPr lang="ru-RU" sz="2000" b="1" dirty="0" smtClean="0"/>
              <a:t>место</a:t>
            </a:r>
            <a:endParaRPr lang="ru-RU" sz="2000" b="1" dirty="0"/>
          </a:p>
        </p:txBody>
      </p:sp>
      <p:pic>
        <p:nvPicPr>
          <p:cNvPr id="2050" name="Picture 2" descr="C:\Работа\Никулина О.Р\Грамоты, благодарности\2015-16\грамота ик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6" y="2315491"/>
            <a:ext cx="2628607" cy="37778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apf.mail.ru/cgi-bin/readmsg/IMG_20160420_140712_1CS.jpg?id=14611649750000000319%3B0%3B1&amp;x-email=davletgareeva%40mail.ru&amp;exif=1&amp;bs=1766&amp;bl=553242&amp;ct=image%2Fjpeg&amp;cn=IMG_20160420_140712_1CS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85372"/>
            <a:ext cx="4584056" cy="34380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КОНКУРСЫ ПРОФЕССИОНАЛЬНОГО МАСТЕРСТВА</a:t>
            </a:r>
          </a:p>
          <a:p>
            <a:r>
              <a:rPr lang="ru-RU" sz="3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Российский  уровень</a:t>
            </a:r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8" name="Picture 4" descr="C:\САЙТ\грамоты\Интерактивный учитель 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4" y="2852936"/>
            <a:ext cx="2542557" cy="360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5736" y="1330406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Интерактивный учитель – 2014,</a:t>
            </a:r>
          </a:p>
          <a:p>
            <a:pPr algn="ctr"/>
            <a:r>
              <a:rPr lang="en-US" sz="2800" dirty="0" smtClean="0"/>
              <a:t>I</a:t>
            </a:r>
            <a:r>
              <a:rPr lang="ru-RU" sz="2800" dirty="0" smtClean="0"/>
              <a:t> место в номинации </a:t>
            </a:r>
          </a:p>
          <a:p>
            <a:pPr algn="ctr"/>
            <a:r>
              <a:rPr lang="ru-RU" sz="2800" dirty="0" smtClean="0"/>
              <a:t>«Работа для начальной школы»</a:t>
            </a:r>
            <a:endParaRPr lang="ru-RU" sz="2800" dirty="0"/>
          </a:p>
        </p:txBody>
      </p:sp>
      <p:pic>
        <p:nvPicPr>
          <p:cNvPr id="7170" name="Picture 2" descr="C:\ФОТО\ШКОЛА 2012-2016\Конференция2014\10556291_350954718392181_76561719379220202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2936"/>
            <a:ext cx="5400000" cy="360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КОНКУРСЫ ПРОФЕССИОНАЛЬНОГО МАСТЕРСТВА</a:t>
            </a:r>
          </a:p>
          <a:p>
            <a:r>
              <a:rPr lang="ru-RU" sz="3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представление опыта создания ЭОР для ИД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5" name="Picture 3" descr="C:\ФОТО\ШКОЛА 2012-2016\Конференция2014\Выступление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22" y="3284984"/>
            <a:ext cx="5112568" cy="32762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Оля\Desktop\сертификат участн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528392" cy="249772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340768"/>
            <a:ext cx="4711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Представление конкурсной работы «Страны мира» на </a:t>
            </a:r>
          </a:p>
          <a:p>
            <a:pPr algn="ctr"/>
            <a:r>
              <a:rPr lang="en-US" sz="2400" dirty="0" smtClean="0"/>
              <a:t>VI</a:t>
            </a:r>
            <a:r>
              <a:rPr lang="ru-RU" sz="2400" dirty="0" smtClean="0"/>
              <a:t> международной конференции «</a:t>
            </a:r>
            <a:r>
              <a:rPr lang="ru-RU" sz="2400" dirty="0" err="1" smtClean="0"/>
              <a:t>Полимедийные</a:t>
            </a:r>
            <a:r>
              <a:rPr lang="ru-RU" sz="2400" dirty="0" smtClean="0"/>
              <a:t> технологии – инструмент педагога </a:t>
            </a:r>
            <a:r>
              <a:rPr lang="en-US" sz="2400" dirty="0" smtClean="0"/>
              <a:t>XXI </a:t>
            </a:r>
            <a:r>
              <a:rPr lang="ru-RU" sz="2400" dirty="0" smtClean="0"/>
              <a:t>века»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3534" y="3933056"/>
            <a:ext cx="12442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ПРИЗ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C:\Users\Оля\Desktop\53395cc98c1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" y="4581128"/>
            <a:ext cx="2962275" cy="14839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5536" y="606512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Система опроса (для 24 чел.)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13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САЙТ\кнопки\эдком профил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9137"/>
            <a:ext cx="4965818" cy="13337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 В  СЕТЕВЫХ  СООБЩЕСТВАХ  ПЕДАГОГОВ 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C:\Работа\Дидактические материалы\РИСУНКИ НОВАЯ ПАПКА\Иконки Значки Символы\edcommunity_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8" y="1095152"/>
            <a:ext cx="3957705" cy="38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САЙТ\грамоты\Сертификат Виктор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052736"/>
            <a:ext cx="1692000" cy="23953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Оля\Desktop\Ed1114-011918-58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88" y="1052736"/>
            <a:ext cx="1692000" cy="23963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1" y="2884874"/>
            <a:ext cx="525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Размещение ЭОР для ИД  и системы опроса </a:t>
            </a:r>
            <a:endParaRPr lang="ru-RU" sz="200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3501008"/>
            <a:ext cx="87129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222" name="Picture 6" descr="C:\Users\Оля\Desktop\Ведущий МК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 bwMode="auto">
          <a:xfrm>
            <a:off x="395535" y="3788520"/>
            <a:ext cx="3904973" cy="263655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3788520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Проведение мастер-класса по созданию ЭОР для интерактивной доски  (2015)</a:t>
            </a:r>
          </a:p>
          <a:p>
            <a:endParaRPr lang="ru-RU" sz="2400" dirty="0" smtClean="0"/>
          </a:p>
          <a:p>
            <a:r>
              <a:rPr lang="ru-RU" sz="2400" dirty="0" smtClean="0"/>
              <a:t>география участников: </a:t>
            </a:r>
          </a:p>
          <a:p>
            <a:r>
              <a:rPr lang="ru-RU" sz="2400" dirty="0" smtClean="0"/>
              <a:t>от  Архангельска  до Крыма, </a:t>
            </a:r>
          </a:p>
          <a:p>
            <a:r>
              <a:rPr lang="ru-RU" sz="2400" dirty="0" smtClean="0"/>
              <a:t>от Барнаула до Смоленска</a:t>
            </a:r>
            <a:endParaRPr lang="ru-RU" sz="2000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941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 В  СЕТЕВЫХ  СООБЩЕСТВАХ  ПЕДАГОГОВ </a:t>
            </a:r>
            <a:endParaRPr lang="ru-RU" sz="3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3501008"/>
            <a:ext cx="87129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C:\Работа\Проекты\Начало начал\nachalka_logo_kvadratniy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8149"/>
            <a:ext cx="1808469" cy="10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1139260"/>
            <a:ext cx="5616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Разработка и проведение учебного сетевого проекта по окружающему миру для учеников 4 классов </a:t>
            </a:r>
            <a:r>
              <a:rPr lang="ru-RU" sz="2800" b="1" dirty="0" smtClean="0">
                <a:hlinkClick r:id="rId3"/>
              </a:rPr>
              <a:t>«Широка страна моя родная» </a:t>
            </a:r>
            <a:r>
              <a:rPr lang="ru-RU" sz="2800" dirty="0" smtClean="0"/>
              <a:t>(28.09 – 30.10.2015 г.)</a:t>
            </a:r>
            <a:endParaRPr lang="ru-RU" sz="2800" dirty="0"/>
          </a:p>
        </p:txBody>
      </p:sp>
      <p:pic>
        <p:nvPicPr>
          <p:cNvPr id="13" name="Picture 7" descr="C:\Users\Оля\Desktop\ban_stran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0127"/>
            <a:ext cx="217528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Работа\Никулина О.Р\Грамоты, благодарности\2015-16\Никулина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888432" cy="27462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08004" y="3717032"/>
            <a:ext cx="42844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Участники проекта – 37 команд из 14 регионов:</a:t>
            </a:r>
            <a:r>
              <a:rPr lang="ru-RU" sz="2000" dirty="0" smtClean="0"/>
              <a:t> </a:t>
            </a:r>
            <a:r>
              <a:rPr lang="ru-RU" sz="2000" dirty="0"/>
              <a:t>Хабаровский край, Кемеровская, Амурская, Челябинская области, Удмуртия,  Свердловская область, Ямало-Ненецкий АО, Московская, Тверская, Костромская,  Владимирская, Саратовская, Ростовская области, Кабардино-Балкария.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5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16632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ПЕРСОНАЛЬНЫЙ САЙТ ПЕДАГОГА</a:t>
            </a:r>
          </a:p>
          <a:p>
            <a:r>
              <a:rPr lang="en-US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/>
              </a:rPr>
              <a:t>http://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/>
              </a:rPr>
              <a:t>nikulina.ucoz.org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076543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Современный и эффективный способ </a:t>
            </a:r>
          </a:p>
          <a:p>
            <a:r>
              <a:rPr lang="ru-RU" sz="2400" dirty="0" smtClean="0"/>
              <a:t>взаимодействия с учениками, их родителями, коллегами; 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редставления результатов педагогической деятельности.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93" y="2276872"/>
            <a:ext cx="6292551" cy="4320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93" y="2276872"/>
            <a:ext cx="6292551" cy="4320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6"/>
          <a:stretch/>
        </p:blipFill>
        <p:spPr bwMode="auto">
          <a:xfrm>
            <a:off x="539552" y="1988840"/>
            <a:ext cx="8100391" cy="42038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69776"/>
            <a:ext cx="8640960" cy="9269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ШКОЛЬНЫЙ САЙТ</a:t>
            </a:r>
          </a:p>
          <a:p>
            <a:r>
              <a:rPr lang="en-US" sz="3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http://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is-school.ucoz.org</a:t>
            </a:r>
            <a:r>
              <a:rPr lang="ru-RU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484784"/>
            <a:ext cx="810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 2015 г. – ведение школьного сайта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00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39265" y="41379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НАГРАДЫ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8" name="Picture 6" descr="http://www.bestcarinsurancecompanies.net/gold_st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97" y="5263795"/>
            <a:ext cx="1002665" cy="14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Оля\Desktop\благодарнос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1" y="1663795"/>
            <a:ext cx="2533593" cy="36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8795" y="5373216"/>
            <a:ext cx="168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2013 г.</a:t>
            </a:r>
            <a:r>
              <a:rPr lang="ru-RU" dirty="0" smtClean="0"/>
              <a:t>  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522181" y="1663795"/>
            <a:ext cx="5082267" cy="3600000"/>
            <a:chOff x="3282787" y="1663795"/>
            <a:chExt cx="5082267" cy="3600000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8195" name="Picture 3" descr="C:\САЙТ\грамоты\минобрСО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787" y="1663795"/>
              <a:ext cx="2542556" cy="36000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C:\САЙТ\грамоты\минобр СО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663795"/>
              <a:ext cx="2568918" cy="36000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542574" y="5373216"/>
            <a:ext cx="1044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2014 г.</a:t>
            </a:r>
          </a:p>
        </p:txBody>
      </p:sp>
    </p:spTree>
    <p:extLst>
      <p:ext uri="{BB962C8B-B14F-4D97-AF65-F5344CB8AC3E}">
        <p14:creationId xmlns:p14="http://schemas.microsoft.com/office/powerpoint/2010/main" val="35532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УЧЕБНАЯ РАБОТА</a:t>
            </a:r>
            <a:endParaRPr lang="ru-RU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САЙТ\пульт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3664575"/>
            <a:ext cx="423350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1844824"/>
            <a:ext cx="8640960" cy="2592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dirty="0"/>
              <a:t>повысить качество образования путем модернизации образовательного процесса </a:t>
            </a:r>
            <a:r>
              <a:rPr lang="ru-RU" sz="3000" dirty="0" smtClean="0"/>
              <a:t>за </a:t>
            </a:r>
            <a:r>
              <a:rPr lang="ru-RU" sz="3000" dirty="0"/>
              <a:t>счет применения современных образовательных технологий, интерактивных средств обучения</a:t>
            </a:r>
            <a:endParaRPr lang="ru-RU" sz="3000" b="1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547126" y="878825"/>
            <a:ext cx="4104456" cy="1110015"/>
          </a:xfrm>
          <a:prstGeom prst="downArrowCallout">
            <a:avLst>
              <a:gd name="adj1" fmla="val 25832"/>
              <a:gd name="adj2" fmla="val 39842"/>
              <a:gd name="adj3" fmla="val 23409"/>
              <a:gd name="adj4" fmla="val 6722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3175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</a:t>
            </a:r>
            <a:endParaRPr lang="ru-RU" sz="4800" b="1" dirty="0">
              <a:ln w="3175" cmpd="sng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1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то не идёт вперёд, тот идёт назад: стоячего положения нет.  - Виссарион Григорьевич Белин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8175" y="5097958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Ссылки на использованные изображения:</a:t>
            </a:r>
          </a:p>
          <a:p>
            <a:r>
              <a:rPr lang="en-US" sz="2400" dirty="0">
                <a:hlinkClick r:id="rId2"/>
              </a:rPr>
              <a:t>http://goo.gl/g8qEF0</a:t>
            </a:r>
            <a:endParaRPr lang="ru-RU" sz="2400" dirty="0" smtClean="0">
              <a:hlinkClick r:id="rId2"/>
            </a:endParaRPr>
          </a:p>
          <a:p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goo.gl/i3seKT</a:t>
            </a:r>
            <a:endParaRPr lang="en-US" sz="2400" dirty="0" smtClean="0"/>
          </a:p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www.start124.ru/data/upload/thumb/53395cc98c166.jpg</a:t>
            </a:r>
            <a:endParaRPr lang="en-US" sz="2400" dirty="0" smtClean="0"/>
          </a:p>
          <a:p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youlla.net/wp-content/uploads/2015/08/Google_Maps.jpg</a:t>
            </a:r>
            <a:endParaRPr lang="ru-RU" sz="2400" dirty="0" smtClean="0"/>
          </a:p>
          <a:p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atotarho12.narod.ru/clipart/k/knig/kniga125.png</a:t>
            </a:r>
            <a:endParaRPr lang="ru-RU" sz="2400" dirty="0" smtClean="0"/>
          </a:p>
          <a:p>
            <a:r>
              <a:rPr lang="en-US" sz="2400" dirty="0">
                <a:hlinkClick r:id="rId6"/>
              </a:rPr>
              <a:t>http://</a:t>
            </a:r>
            <a:r>
              <a:rPr lang="en-US" sz="2400" dirty="0" smtClean="0">
                <a:hlinkClick r:id="rId6"/>
              </a:rPr>
              <a:t>www.htpp.ru/upload/iblock/619/619801fd65065053bd48b954f3a0c49c.jpg</a:t>
            </a:r>
            <a:endParaRPr lang="ru-RU" sz="2400" dirty="0" smtClean="0"/>
          </a:p>
          <a:p>
            <a:r>
              <a:rPr lang="en-US" sz="2400" dirty="0">
                <a:hlinkClick r:id="rId7"/>
              </a:rPr>
              <a:t>http://</a:t>
            </a:r>
            <a:r>
              <a:rPr lang="ru-RU" sz="2400" dirty="0" err="1">
                <a:hlinkClick r:id="rId7"/>
              </a:rPr>
              <a:t>гатчина.рф</a:t>
            </a:r>
            <a:r>
              <a:rPr lang="ru-RU" sz="2400" dirty="0">
                <a:hlinkClick r:id="rId7"/>
              </a:rPr>
              <a:t>/</a:t>
            </a:r>
            <a:r>
              <a:rPr lang="en-US" sz="2400" dirty="0" smtClean="0">
                <a:hlinkClick r:id="rId7"/>
              </a:rPr>
              <a:t>media/</a:t>
            </a:r>
            <a:r>
              <a:rPr lang="en-US" sz="2400" dirty="0" err="1" smtClean="0">
                <a:hlinkClick r:id="rId7"/>
              </a:rPr>
              <a:t>afisha</a:t>
            </a:r>
            <a:r>
              <a:rPr lang="en-US" sz="2400" dirty="0" smtClean="0">
                <a:hlinkClick r:id="rId7"/>
              </a:rPr>
              <a:t>/estafeta_pobedi.jpg</a:t>
            </a:r>
            <a:endParaRPr lang="ru-RU" sz="2400" dirty="0" smtClean="0"/>
          </a:p>
          <a:p>
            <a:r>
              <a:rPr lang="en-US" sz="2400" dirty="0">
                <a:hlinkClick r:id="rId8"/>
              </a:rPr>
              <a:t>http://www.1rre.ru/upload/iblock/54d/grkag_400a400.jpg</a:t>
            </a:r>
            <a:endParaRPr lang="ru-RU" sz="2400" dirty="0" smtClean="0">
              <a:hlinkClick r:id="rId8"/>
            </a:endParaRPr>
          </a:p>
          <a:p>
            <a:r>
              <a:rPr lang="en-US" sz="2400" dirty="0" smtClean="0">
                <a:hlinkClick r:id="rId8"/>
              </a:rPr>
              <a:t>http</a:t>
            </a:r>
            <a:r>
              <a:rPr lang="en-US" sz="2400" dirty="0">
                <a:hlinkClick r:id="rId8"/>
              </a:rPr>
              <a:t>://</a:t>
            </a:r>
            <a:r>
              <a:rPr lang="en-US" sz="2400" dirty="0" smtClean="0">
                <a:hlinkClick r:id="rId8"/>
              </a:rPr>
              <a:t>fb.ru/misc/i/gallery/28188/791258.jpg</a:t>
            </a:r>
            <a:endParaRPr lang="ru-RU" sz="2400" dirty="0" smtClean="0"/>
          </a:p>
          <a:p>
            <a:r>
              <a:rPr lang="en-US" sz="2400" dirty="0">
                <a:hlinkClick r:id="rId9"/>
              </a:rPr>
              <a:t>http://</a:t>
            </a:r>
            <a:r>
              <a:rPr lang="en-US" sz="2400" dirty="0" smtClean="0">
                <a:hlinkClick r:id="rId9"/>
              </a:rPr>
              <a:t>www.heraldik.ru/reg66/66nignyatura_g.jpg</a:t>
            </a:r>
            <a:endParaRPr lang="ru-RU" sz="2400" dirty="0" smtClean="0"/>
          </a:p>
          <a:p>
            <a:r>
              <a:rPr lang="en-US" sz="2400" dirty="0">
                <a:hlinkClick r:id="rId10"/>
              </a:rPr>
              <a:t>http://</a:t>
            </a:r>
            <a:r>
              <a:rPr lang="en-US" sz="2400" dirty="0" smtClean="0">
                <a:hlinkClick r:id="rId10"/>
              </a:rPr>
              <a:t>www.admnsergi.ru/images/stories/so80.jpg</a:t>
            </a:r>
            <a:endParaRPr lang="ru-RU" sz="2400" dirty="0" smtClean="0"/>
          </a:p>
          <a:p>
            <a:r>
              <a:rPr lang="en-US" sz="2400" dirty="0">
                <a:hlinkClick r:id="rId11"/>
              </a:rPr>
              <a:t>http://</a:t>
            </a:r>
            <a:r>
              <a:rPr lang="en-US" sz="2400" dirty="0" smtClean="0">
                <a:hlinkClick r:id="rId11"/>
              </a:rPr>
              <a:t>borisovna.rusedu.net/gallery/4998/slide-1-728.jpg</a:t>
            </a:r>
            <a:endParaRPr lang="ru-RU" sz="2400" dirty="0" smtClean="0"/>
          </a:p>
          <a:p>
            <a:r>
              <a:rPr lang="en-US" sz="2400" dirty="0">
                <a:hlinkClick r:id="rId12"/>
              </a:rPr>
              <a:t>http://</a:t>
            </a:r>
            <a:r>
              <a:rPr lang="en-US" sz="2400" dirty="0" smtClean="0">
                <a:hlinkClick r:id="rId12"/>
              </a:rPr>
              <a:t>solsad38.edusite.ru/images/93086951.png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Фотографии из личного архива педагога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4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24936" cy="5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85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ИКТ в образовательном процессе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азработка и применение ЭОР для интерактивной доски и системы опроса;</a:t>
            </a:r>
          </a:p>
          <a:p>
            <a:r>
              <a:rPr lang="ru-RU" dirty="0" smtClean="0"/>
              <a:t>работа с сервисами </a:t>
            </a:r>
            <a:r>
              <a:rPr lang="en-US" dirty="0" smtClean="0"/>
              <a:t>Web 2.0 </a:t>
            </a:r>
            <a:r>
              <a:rPr lang="ru-RU" dirty="0" smtClean="0"/>
              <a:t>для создания обучающих игр;</a:t>
            </a:r>
          </a:p>
          <a:p>
            <a:r>
              <a:rPr lang="ru-RU" dirty="0" smtClean="0"/>
              <a:t>использование возможностей сервисов </a:t>
            </a:r>
            <a:r>
              <a:rPr lang="en-US" dirty="0" smtClean="0"/>
              <a:t>Google </a:t>
            </a:r>
            <a:r>
              <a:rPr lang="ru-RU" dirty="0" smtClean="0"/>
              <a:t>для организации дистанционного обучения</a:t>
            </a:r>
            <a:r>
              <a:rPr lang="ru-RU" dirty="0"/>
              <a:t> </a:t>
            </a:r>
            <a:r>
              <a:rPr lang="ru-RU" dirty="0" smtClean="0"/>
              <a:t> и  совместной  работы с документами.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САЙТ\фото\на уроке\на уроке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64" y="3645344"/>
            <a:ext cx="3840000" cy="288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САЙТ\фото\на уроке\доли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64" y="404984"/>
            <a:ext cx="3840000" cy="288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37978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Преимущества </a:t>
            </a:r>
          </a:p>
          <a:p>
            <a:pPr algn="ctr"/>
            <a:r>
              <a:rPr lang="ru-RU" sz="4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применения ИД</a:t>
            </a:r>
            <a:endParaRPr lang="ru-RU" sz="40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477" y="167815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р</a:t>
            </a:r>
            <a:r>
              <a:rPr lang="ru-RU" sz="2400" dirty="0" smtClean="0"/>
              <a:t>ост интенсивности </a:t>
            </a:r>
            <a:r>
              <a:rPr lang="ru-RU" sz="2400" dirty="0"/>
              <a:t>урока;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р</a:t>
            </a:r>
            <a:r>
              <a:rPr lang="ru-RU" sz="2400" dirty="0" smtClean="0"/>
              <a:t>ост </a:t>
            </a:r>
            <a:r>
              <a:rPr lang="ru-RU" sz="2400" dirty="0"/>
              <a:t>мотивация учащихся;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а</a:t>
            </a:r>
            <a:r>
              <a:rPr lang="ru-RU" sz="2400" dirty="0" smtClean="0"/>
              <a:t>ктивность ученика в учебной деятельности;</a:t>
            </a: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индивидуализация </a:t>
            </a:r>
            <a:r>
              <a:rPr lang="ru-RU" sz="2400" dirty="0"/>
              <a:t>обучения;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улучшение взаимодействия </a:t>
            </a:r>
            <a:r>
              <a:rPr lang="ru-RU" sz="2400" dirty="0"/>
              <a:t>учитель – ученик;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</a:t>
            </a:r>
            <a:r>
              <a:rPr lang="ru-RU" sz="2400" dirty="0" smtClean="0"/>
              <a:t>ост эффективности урока.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3862" y="5055940"/>
            <a:ext cx="457324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</a:t>
            </a:r>
            <a:r>
              <a:rPr lang="ru-RU" sz="3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лее 40 опубликованных </a:t>
            </a:r>
          </a:p>
          <a:p>
            <a:pPr algn="ctr"/>
            <a:r>
              <a:rPr lang="ru-RU" sz="300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3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вторских ЭОР </a:t>
            </a:r>
          </a:p>
          <a:p>
            <a:pPr algn="ctr"/>
            <a:r>
              <a:rPr lang="ru-RU" sz="3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ИД </a:t>
            </a:r>
            <a:r>
              <a:rPr lang="en-US" sz="300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ActivBoard</a:t>
            </a:r>
            <a:endParaRPr lang="ru-RU" sz="30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1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111630" y="2316936"/>
            <a:ext cx="37088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/>
              <a:t>ВОЗМОЖНОСТИ:</a:t>
            </a:r>
          </a:p>
          <a:p>
            <a:pPr lvl="0" algn="ctr"/>
            <a:endParaRPr lang="ru-RU" sz="2400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встраивать  в  блог, сайт;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использовать на планшетах, смартфонах благодаря </a:t>
            </a:r>
            <a:r>
              <a:rPr lang="en-US" sz="2400" dirty="0" smtClean="0"/>
              <a:t>QR </a:t>
            </a:r>
            <a:r>
              <a:rPr lang="ru-RU" sz="2400" dirty="0" smtClean="0"/>
              <a:t>коду;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создания игр детьми</a:t>
            </a:r>
          </a:p>
          <a:p>
            <a:pPr lvl="0" algn="ctr"/>
            <a:r>
              <a:rPr lang="ru-RU" sz="2400" dirty="0" smtClean="0"/>
              <a:t>↓</a:t>
            </a:r>
          </a:p>
          <a:p>
            <a:pPr lvl="0" algn="ctr"/>
            <a:r>
              <a:rPr lang="ru-RU" sz="2400" b="1" dirty="0"/>
              <a:t>о</a:t>
            </a:r>
            <a:r>
              <a:rPr lang="ru-RU" sz="2400" b="1" dirty="0" smtClean="0"/>
              <a:t>рганизация  дистанционного обучения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2487" y="188640"/>
            <a:ext cx="78999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Обучающие игры</a:t>
            </a:r>
            <a:r>
              <a:rPr lang="en-US" sz="4000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en-US" sz="4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Web 2.0</a:t>
            </a:r>
            <a:endParaRPr lang="ru-RU" sz="40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Оля\Desktop\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5" y="1844824"/>
            <a:ext cx="4553823" cy="4553823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"/>
          <a:stretch/>
        </p:blipFill>
        <p:spPr bwMode="auto">
          <a:xfrm>
            <a:off x="395536" y="885305"/>
            <a:ext cx="8424937" cy="57440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"/>
          <a:stretch/>
        </p:blipFill>
        <p:spPr bwMode="auto">
          <a:xfrm>
            <a:off x="395534" y="885305"/>
            <a:ext cx="8424000" cy="574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71"/>
          <a:stretch/>
        </p:blipFill>
        <p:spPr bwMode="auto">
          <a:xfrm>
            <a:off x="395536" y="836712"/>
            <a:ext cx="8424000" cy="57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"/>
          <a:stretch/>
        </p:blipFill>
        <p:spPr bwMode="auto">
          <a:xfrm>
            <a:off x="395535" y="827604"/>
            <a:ext cx="8424000" cy="580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7999</TotalTime>
  <Words>1285</Words>
  <Application>Microsoft Office PowerPoint</Application>
  <PresentationFormat>Экран (4:3)</PresentationFormat>
  <Paragraphs>239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Публичная презентация общественности  и профессиональному сообществу результатов педагогической деятельности учителя начальных классов  МБОУ «ИСОШ» Никулиной Ольги Ринатовны </vt:lpstr>
      <vt:lpstr>Сведения о педагоге</vt:lpstr>
      <vt:lpstr>Презентация PowerPoint</vt:lpstr>
      <vt:lpstr>Цель педагогической деятельности:</vt:lpstr>
      <vt:lpstr>УЧЕБНАЯ РАБОТА</vt:lpstr>
      <vt:lpstr>Презентация PowerPoint</vt:lpstr>
      <vt:lpstr>ИКТ в образовательном процессе</vt:lpstr>
      <vt:lpstr>Презентация PowerPoint</vt:lpstr>
      <vt:lpstr>Презентация PowerPoint</vt:lpstr>
      <vt:lpstr>Презентация PowerPoint</vt:lpstr>
      <vt:lpstr>Технология формирующего оценивания</vt:lpstr>
      <vt:lpstr>Система опроса – инструмент формирующего оценивания</vt:lpstr>
      <vt:lpstr>УЧЕБНАЯ РАБОТА</vt:lpstr>
      <vt:lpstr>Динамика учебных достижений (степень обученности учащихся)</vt:lpstr>
      <vt:lpstr>Динамика учебных достижений (качество знаний)</vt:lpstr>
      <vt:lpstr>Средние показатели успеваемости (2, 3, 4 классы)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ВОСПИТАТЕЛЬНАЯ 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 педагогической деятельности за межаттестационный период 2012 – 2015 гг.</dc:title>
  <dc:creator>Оля</dc:creator>
  <cp:lastModifiedBy>Оля</cp:lastModifiedBy>
  <cp:revision>145</cp:revision>
  <dcterms:created xsi:type="dcterms:W3CDTF">2015-04-22T17:39:05Z</dcterms:created>
  <dcterms:modified xsi:type="dcterms:W3CDTF">2016-06-29T07:29:51Z</dcterms:modified>
</cp:coreProperties>
</file>